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34"/>
  </p:notesMasterIdLst>
  <p:sldIdLst>
    <p:sldId id="256" r:id="rId2"/>
    <p:sldId id="493" r:id="rId3"/>
    <p:sldId id="446" r:id="rId4"/>
    <p:sldId id="447" r:id="rId5"/>
    <p:sldId id="494" r:id="rId6"/>
    <p:sldId id="478" r:id="rId7"/>
    <p:sldId id="479" r:id="rId8"/>
    <p:sldId id="482" r:id="rId9"/>
    <p:sldId id="491" r:id="rId10"/>
    <p:sldId id="486" r:id="rId11"/>
    <p:sldId id="451" r:id="rId12"/>
    <p:sldId id="492" r:id="rId13"/>
    <p:sldId id="452" r:id="rId14"/>
    <p:sldId id="481" r:id="rId15"/>
    <p:sldId id="454" r:id="rId16"/>
    <p:sldId id="455" r:id="rId17"/>
    <p:sldId id="473" r:id="rId18"/>
    <p:sldId id="429" r:id="rId19"/>
    <p:sldId id="475" r:id="rId20"/>
    <p:sldId id="495" r:id="rId21"/>
    <p:sldId id="461" r:id="rId22"/>
    <p:sldId id="483" r:id="rId23"/>
    <p:sldId id="485" r:id="rId24"/>
    <p:sldId id="464" r:id="rId25"/>
    <p:sldId id="467" r:id="rId26"/>
    <p:sldId id="487" r:id="rId27"/>
    <p:sldId id="457" r:id="rId28"/>
    <p:sldId id="476" r:id="rId29"/>
    <p:sldId id="490" r:id="rId30"/>
    <p:sldId id="489" r:id="rId31"/>
    <p:sldId id="480" r:id="rId32"/>
    <p:sldId id="286" r:id="rId33"/>
  </p:sldIdLst>
  <p:sldSz cx="9144000" cy="6858000" type="screen4x3"/>
  <p:notesSz cx="6858000" cy="9144000"/>
  <p:embeddedFontLst>
    <p:embeddedFont>
      <p:font typeface="Book Antiqua" panose="02040602050305030304" pitchFamily="18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mbria Math" panose="02040503050406030204" pitchFamily="18" charset="0"/>
      <p:regular r:id="rId43"/>
    </p:embeddedFont>
    <p:embeddedFont>
      <p:font typeface="Trebuchet MS" panose="020B0603020202020204" pitchFamily="34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B4"/>
    <a:srgbClr val="00FFFF"/>
    <a:srgbClr val="CC9900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872" autoAdjust="0"/>
  </p:normalViewPr>
  <p:slideViewPr>
    <p:cSldViewPr snapToGrid="0">
      <p:cViewPr varScale="1">
        <p:scale>
          <a:sx n="142" d="100"/>
          <a:sy n="142" d="100"/>
        </p:scale>
        <p:origin x="2334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20-12-21T16:32:08.310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833A5-37D9-4D18-A449-0E10CB8BFADB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9C8E5-37EA-42EB-9C7F-E8D7F76D71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778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Hardwarové generátory náhodných čísel:</a:t>
            </a:r>
          </a:p>
          <a:p>
            <a:r>
              <a:rPr lang="en-GB" dirty="0"/>
              <a:t>https://en.wikipedia.org/wiki/Hardware_random_number_generator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409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F5E4E86-A58D-4394-8AF8-D3F802311594}" type="slidenum">
              <a:rPr lang="cs-CZ" altLang="cs-CZ" b="0" smtClean="0"/>
              <a:pPr eaLnBrk="1" hangingPunct="1">
                <a:defRPr/>
              </a:pPr>
              <a:t>15</a:t>
            </a:fld>
            <a:endParaRPr lang="cs-CZ" altLang="cs-CZ" b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7388"/>
            <a:ext cx="4565650" cy="3425825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dirty="0">
                <a:latin typeface="Arial" charset="0"/>
              </a:rPr>
              <a:t>https://www.myphysicslab.com/pendulum/double-pendulum-en.html</a:t>
            </a:r>
          </a:p>
          <a:p>
            <a:pPr eaLnBrk="1" hangingPunct="1"/>
            <a:endParaRPr lang="cs-CZ" altLang="cs-CZ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AE28F43-4300-4B1A-A63B-B8415D3F8CD0}" type="slidenum">
              <a:rPr lang="cs-CZ" b="0"/>
              <a:pPr eaLnBrk="1" hangingPunct="1"/>
              <a:t>16</a:t>
            </a:fld>
            <a:endParaRPr lang="cs-CZ" b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4012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26471815-D95E-484B-A161-A247519ADF6A}" type="slidenum">
              <a:rPr lang="cs-CZ" altLang="cs-CZ" b="0" smtClean="0"/>
              <a:pPr eaLnBrk="1" hangingPunct="1">
                <a:defRPr/>
              </a:pPr>
              <a:t>19</a:t>
            </a:fld>
            <a:endParaRPr lang="cs-CZ" altLang="cs-CZ" b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7388"/>
            <a:ext cx="4567238" cy="3425825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BACEB2-F4CD-4C5A-BF75-112FF9030F06}" type="slidenum">
              <a:rPr lang="cs-CZ" altLang="cs-CZ"/>
              <a:pPr>
                <a:defRPr/>
              </a:pPr>
              <a:t>21</a:t>
            </a:fld>
            <a:endParaRPr lang="cs-CZ" alt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>
                <a:latin typeface="Arial" charset="0"/>
              </a:rPr>
              <a:t>Jedna ze základních otázek kvantového chaosu: jaký je vztah kvantové mechaniky a klasického chaosu?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BACEB2-F4CD-4C5A-BF75-112FF9030F06}" type="slidenum">
              <a:rPr lang="cs-CZ" altLang="cs-CZ"/>
              <a:pPr>
                <a:defRPr/>
              </a:pPr>
              <a:t>22</a:t>
            </a:fld>
            <a:endParaRPr lang="cs-CZ" alt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331B66-275B-46F3-8522-202EA548FF68}" type="slidenum">
              <a:rPr lang="cs-CZ" altLang="cs-CZ"/>
              <a:pPr/>
              <a:t>23</a:t>
            </a:fld>
            <a:endParaRPr lang="cs-CZ" altLang="cs-CZ"/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cs-CZ"/>
              <a:t>Berry - Tabor</a:t>
            </a:r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9A1A38EC-9D25-4E98-B3EF-5E91ED8EB916}" type="slidenum">
              <a:rPr lang="cs-CZ" altLang="cs-CZ" b="0" smtClean="0"/>
              <a:pPr eaLnBrk="1" hangingPunct="1">
                <a:defRPr/>
              </a:pPr>
              <a:t>24</a:t>
            </a:fld>
            <a:endParaRPr lang="cs-CZ" altLang="cs-CZ" b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7388"/>
            <a:ext cx="4565650" cy="3425825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44179B5-8AB5-4E66-A299-BF6612923DFD}" type="slidenum">
              <a:rPr lang="cs-CZ" altLang="cs-CZ" b="0" smtClean="0"/>
              <a:pPr eaLnBrk="1" hangingPunct="1">
                <a:defRPr/>
              </a:pPr>
              <a:t>25</a:t>
            </a:fld>
            <a:endParaRPr lang="cs-CZ" altLang="cs-CZ" b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7388"/>
            <a:ext cx="4567238" cy="3425825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90836B9-0E2E-4CA5-A7CF-3620F81E4176}" type="slidenum">
              <a:rPr lang="cs-CZ" altLang="cs-CZ" b="0" smtClean="0"/>
              <a:pPr eaLnBrk="1" hangingPunct="1">
                <a:defRPr/>
              </a:pPr>
              <a:t>26</a:t>
            </a:fld>
            <a:endParaRPr lang="cs-CZ" altLang="cs-CZ" b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7388"/>
            <a:ext cx="4567238" cy="3425825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6D374E85-C97B-4771-922D-E3E62CB3AEF8}" type="slidenum">
              <a:rPr lang="cs-CZ" altLang="cs-CZ" b="0" smtClean="0"/>
              <a:pPr eaLnBrk="1" hangingPunct="1">
                <a:defRPr/>
              </a:pPr>
              <a:t>27</a:t>
            </a:fld>
            <a:endParaRPr lang="cs-CZ" altLang="cs-CZ" b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7388"/>
            <a:ext cx="4567238" cy="3425825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EC191DA-94AF-4BD9-ACB8-4F141FBD58D6}" type="slidenum">
              <a:rPr lang="cs-CZ" altLang="cs-CZ" smtClean="0">
                <a:latin typeface="Arial" charset="0"/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cs-CZ" altLang="cs-CZ">
              <a:latin typeface="Arial" charset="0"/>
              <a:cs typeface="Arial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87388"/>
            <a:ext cx="4565650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92A80F6D-D83F-47EE-AF87-EEC2E697E3CC}" type="slidenum">
              <a:rPr lang="cs-CZ" altLang="cs-CZ" b="0" smtClean="0"/>
              <a:pPr eaLnBrk="1" hangingPunct="1">
                <a:defRPr/>
              </a:pPr>
              <a:t>28</a:t>
            </a:fld>
            <a:endParaRPr lang="cs-CZ" altLang="cs-CZ" b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7388"/>
            <a:ext cx="4567238" cy="3425825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FD64A31E-2621-441E-947E-9E97B89B0991}" type="slidenum">
              <a:rPr lang="cs-CZ" altLang="cs-CZ" b="0" smtClean="0"/>
              <a:pPr eaLnBrk="1" hangingPunct="1">
                <a:defRPr/>
              </a:pPr>
              <a:t>29</a:t>
            </a:fld>
            <a:endParaRPr lang="cs-CZ" altLang="cs-CZ" b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7388"/>
            <a:ext cx="4565650" cy="3425825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2198AA6-FD63-4896-9340-883EC4A703D9}" type="slidenum">
              <a:rPr lang="cs-CZ" altLang="cs-CZ" b="0" smtClean="0"/>
              <a:pPr eaLnBrk="1" hangingPunct="1">
                <a:defRPr/>
              </a:pPr>
              <a:t>30</a:t>
            </a:fld>
            <a:endParaRPr lang="cs-CZ" altLang="cs-CZ" b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7388"/>
            <a:ext cx="4565650" cy="342582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ED8B2C1-3E71-440D-B145-955466C7B781}" type="slidenum">
              <a:rPr lang="cs-CZ" altLang="cs-CZ" b="0" smtClean="0"/>
              <a:pPr eaLnBrk="1" hangingPunct="1">
                <a:defRPr/>
              </a:pPr>
              <a:t>6</a:t>
            </a:fld>
            <a:endParaRPr lang="cs-CZ" altLang="cs-CZ" b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7388"/>
            <a:ext cx="4565650" cy="3425825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>
                <a:latin typeface="Arial" charset="0"/>
              </a:rPr>
              <a:t>https://en.wikipedia.org/wiki/Britney_Gallivan</a:t>
            </a:r>
          </a:p>
          <a:p>
            <a:r>
              <a:rPr lang="cs-CZ" altLang="cs-CZ" dirty="0">
                <a:latin typeface="Arial" charset="0"/>
              </a:rPr>
              <a:t>Legenda o vzniku šachů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ED8B2C1-3E71-440D-B145-955466C7B781}" type="slidenum">
              <a:rPr lang="cs-CZ" altLang="cs-CZ" b="0" smtClean="0"/>
              <a:pPr eaLnBrk="1" hangingPunct="1">
                <a:defRPr/>
              </a:pPr>
              <a:t>7</a:t>
            </a:fld>
            <a:endParaRPr lang="cs-CZ" altLang="cs-CZ" b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7388"/>
            <a:ext cx="4565650" cy="3425825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>
                <a:latin typeface="Arial" charset="0"/>
              </a:rPr>
              <a:t>https://www.myphysicslab.com/pendulum/double-pendulum-en.html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90836B9-0E2E-4CA5-A7CF-3620F81E4176}" type="slidenum">
              <a:rPr lang="cs-CZ" altLang="cs-CZ" b="0" smtClean="0"/>
              <a:pPr eaLnBrk="1" hangingPunct="1">
                <a:defRPr/>
              </a:pPr>
              <a:t>10</a:t>
            </a:fld>
            <a:endParaRPr lang="cs-CZ" altLang="cs-CZ" b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7388"/>
            <a:ext cx="4567238" cy="3425825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FC45C7E2-8E05-4B65-B52F-AC82D7340F01}" type="slidenum">
              <a:rPr lang="cs-CZ" altLang="cs-CZ" b="0" smtClean="0"/>
              <a:pPr eaLnBrk="1" hangingPunct="1">
                <a:defRPr/>
              </a:pPr>
              <a:t>11</a:t>
            </a:fld>
            <a:endParaRPr lang="cs-CZ" altLang="cs-CZ" b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7388"/>
            <a:ext cx="4567238" cy="3425825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 dirty="0" err="1">
                <a:latin typeface="Arial" charset="0"/>
              </a:rPr>
              <a:t>Henri</a:t>
            </a:r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 err="1">
                <a:latin typeface="Arial" charset="0"/>
              </a:rPr>
              <a:t>Poincaré</a:t>
            </a:r>
            <a:r>
              <a:rPr lang="cs-CZ" altLang="cs-CZ" dirty="0">
                <a:latin typeface="Arial" charset="0"/>
              </a:rPr>
              <a:t> – jeden z posledních polyhistorů, bratranec francouzského politika Raymonda </a:t>
            </a:r>
            <a:r>
              <a:rPr lang="cs-CZ" altLang="cs-CZ" dirty="0" err="1">
                <a:latin typeface="Arial" charset="0"/>
              </a:rPr>
              <a:t>Poincarého</a:t>
            </a:r>
            <a:r>
              <a:rPr lang="cs-CZ" altLang="cs-CZ" dirty="0">
                <a:latin typeface="Arial" charset="0"/>
              </a:rPr>
              <a:t> (prezident 1913-1920)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FC45C7E2-8E05-4B65-B52F-AC82D7340F01}" type="slidenum">
              <a:rPr lang="cs-CZ" altLang="cs-CZ" b="0" smtClean="0"/>
              <a:pPr eaLnBrk="1" hangingPunct="1">
                <a:defRPr/>
              </a:pPr>
              <a:t>12</a:t>
            </a:fld>
            <a:endParaRPr lang="cs-CZ" altLang="cs-CZ" b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7388"/>
            <a:ext cx="4567238" cy="3425825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1375A2D8-AC27-460B-A1DA-517A70CA4808}" type="slidenum">
              <a:rPr lang="cs-CZ" altLang="cs-CZ" b="0" smtClean="0"/>
              <a:pPr eaLnBrk="1" hangingPunct="1">
                <a:defRPr/>
              </a:pPr>
              <a:t>13</a:t>
            </a:fld>
            <a:endParaRPr lang="cs-CZ" altLang="cs-CZ" b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7388"/>
            <a:ext cx="4567238" cy="3425825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1375A2D8-AC27-460B-A1DA-517A70CA4808}" type="slidenum">
              <a:rPr lang="cs-CZ" altLang="cs-CZ" b="0" smtClean="0"/>
              <a:pPr eaLnBrk="1" hangingPunct="1">
                <a:defRPr/>
              </a:pPr>
              <a:t>14</a:t>
            </a:fld>
            <a:endParaRPr lang="cs-CZ" altLang="cs-CZ" b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7388"/>
            <a:ext cx="4567238" cy="3425825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25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206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054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1279525" y="685800"/>
            <a:ext cx="7086600" cy="54403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2D9F5-FF8A-4BC4-8BD1-CBF5A960F7B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7755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79525" y="685800"/>
            <a:ext cx="7086600" cy="73183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79525" y="1600200"/>
            <a:ext cx="25527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3984625" y="1600200"/>
            <a:ext cx="25527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3984625" y="3938588"/>
            <a:ext cx="25527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D6986-538B-4810-8C2B-601281A8D2A8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8180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92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5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81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158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508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646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142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63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0F09A-C508-42DC-8D78-A099E8F30A3D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095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w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wmf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18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29.png"/><Relationship Id="rId3" Type="http://schemas.openxmlformats.org/officeDocument/2006/relationships/image" Target="../media/image22.png"/><Relationship Id="rId7" Type="http://schemas.openxmlformats.org/officeDocument/2006/relationships/image" Target="../media/image11.gif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image" Target="../media/image33.png"/><Relationship Id="rId5" Type="http://schemas.openxmlformats.org/officeDocument/2006/relationships/image" Target="../media/image23.png"/><Relationship Id="rId10" Type="http://schemas.openxmlformats.org/officeDocument/2006/relationships/image" Target="../media/image13.gif"/><Relationship Id="rId4" Type="http://schemas.openxmlformats.org/officeDocument/2006/relationships/image" Target="../media/image18.wmf"/><Relationship Id="rId9" Type="http://schemas.openxmlformats.org/officeDocument/2006/relationships/image" Target="../media/image28.gif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wmf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29.wmf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7.gif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gif"/><Relationship Id="rId10" Type="http://schemas.openxmlformats.org/officeDocument/2006/relationships/image" Target="../media/image38.png"/><Relationship Id="rId4" Type="http://schemas.openxmlformats.org/officeDocument/2006/relationships/image" Target="../media/image33.gif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wmf"/><Relationship Id="rId3" Type="http://schemas.openxmlformats.org/officeDocument/2006/relationships/image" Target="../media/image46.png"/><Relationship Id="rId7" Type="http://schemas.openxmlformats.org/officeDocument/2006/relationships/image" Target="../media/image53.wmf"/><Relationship Id="rId12" Type="http://schemas.openxmlformats.org/officeDocument/2006/relationships/image" Target="../media/image60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11" Type="http://schemas.openxmlformats.org/officeDocument/2006/relationships/image" Target="../media/image59.png"/><Relationship Id="rId5" Type="http://schemas.openxmlformats.org/officeDocument/2006/relationships/image" Target="../media/image50.png"/><Relationship Id="rId10" Type="http://schemas.openxmlformats.org/officeDocument/2006/relationships/image" Target="../media/image58.png"/><Relationship Id="rId4" Type="http://schemas.openxmlformats.org/officeDocument/2006/relationships/image" Target="../media/image49.png"/><Relationship Id="rId9" Type="http://schemas.openxmlformats.org/officeDocument/2006/relationships/image" Target="../media/image57.png"/><Relationship Id="rId1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3.png"/><Relationship Id="rId18" Type="http://schemas.openxmlformats.org/officeDocument/2006/relationships/image" Target="../media/image75.png"/><Relationship Id="rId3" Type="http://schemas.openxmlformats.org/officeDocument/2006/relationships/image" Target="../media/image63.wmf"/><Relationship Id="rId7" Type="http://schemas.openxmlformats.org/officeDocument/2006/relationships/image" Target="../media/image72.png"/><Relationship Id="rId12" Type="http://schemas.openxmlformats.org/officeDocument/2006/relationships/image" Target="../media/image71.png"/><Relationship Id="rId17" Type="http://schemas.openxmlformats.org/officeDocument/2006/relationships/image" Target="../media/image8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81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image" Target="../media/image65.wmf"/><Relationship Id="rId15" Type="http://schemas.openxmlformats.org/officeDocument/2006/relationships/image" Target="../media/image80.png"/><Relationship Id="rId10" Type="http://schemas.openxmlformats.org/officeDocument/2006/relationships/image" Target="../media/image69.png"/><Relationship Id="rId19" Type="http://schemas.openxmlformats.org/officeDocument/2006/relationships/image" Target="../media/image76.png"/><Relationship Id="rId4" Type="http://schemas.openxmlformats.org/officeDocument/2006/relationships/image" Target="../media/image64.wmf"/><Relationship Id="rId9" Type="http://schemas.openxmlformats.org/officeDocument/2006/relationships/image" Target="../media/image68.png"/><Relationship Id="rId1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6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png"/><Relationship Id="rId5" Type="http://schemas.openxmlformats.org/officeDocument/2006/relationships/image" Target="../media/image79.wmf"/><Relationship Id="rId10" Type="http://schemas.openxmlformats.org/officeDocument/2006/relationships/image" Target="../media/image93.png"/><Relationship Id="rId4" Type="http://schemas.openxmlformats.org/officeDocument/2006/relationships/image" Target="../media/image78.png"/><Relationship Id="rId9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w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90.wmf"/><Relationship Id="rId5" Type="http://schemas.openxmlformats.org/officeDocument/2006/relationships/image" Target="../media/image20.wmf"/><Relationship Id="rId10" Type="http://schemas.openxmlformats.org/officeDocument/2006/relationships/image" Target="../media/image89.wmf"/><Relationship Id="rId4" Type="http://schemas.openxmlformats.org/officeDocument/2006/relationships/image" Target="../media/image19.png"/><Relationship Id="rId9" Type="http://schemas.openxmlformats.org/officeDocument/2006/relationships/image" Target="../media/image88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wmf"/><Relationship Id="rId3" Type="http://schemas.openxmlformats.org/officeDocument/2006/relationships/image" Target="../media/image91.gif"/><Relationship Id="rId7" Type="http://schemas.openxmlformats.org/officeDocument/2006/relationships/image" Target="../media/image95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98.png"/><Relationship Id="rId4" Type="http://schemas.openxmlformats.org/officeDocument/2006/relationships/image" Target="../media/image92.gif"/><Relationship Id="rId9" Type="http://schemas.openxmlformats.org/officeDocument/2006/relationships/image" Target="../media/image97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98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wmf"/><Relationship Id="rId11" Type="http://schemas.openxmlformats.org/officeDocument/2006/relationships/image" Target="../media/image103.gif"/><Relationship Id="rId5" Type="http://schemas.openxmlformats.org/officeDocument/2006/relationships/image" Target="../media/image96.wmf"/><Relationship Id="rId10" Type="http://schemas.openxmlformats.org/officeDocument/2006/relationships/image" Target="../media/image102.gif"/><Relationship Id="rId4" Type="http://schemas.openxmlformats.org/officeDocument/2006/relationships/image" Target="../media/image100.png"/><Relationship Id="rId9" Type="http://schemas.openxmlformats.org/officeDocument/2006/relationships/image" Target="../media/image34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09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8.png"/><Relationship Id="rId11" Type="http://schemas.openxmlformats.org/officeDocument/2006/relationships/image" Target="../media/image111.png"/><Relationship Id="rId5" Type="http://schemas.openxmlformats.org/officeDocument/2006/relationships/image" Target="../media/image107.jpeg"/><Relationship Id="rId10" Type="http://schemas.openxmlformats.org/officeDocument/2006/relationships/image" Target="../media/image110.wmf"/><Relationship Id="rId4" Type="http://schemas.openxmlformats.org/officeDocument/2006/relationships/image" Target="../media/image106.png"/><Relationship Id="rId9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6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gif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pavel.stransky@mff.cuni.cz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8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hyperlink" Target="https://en.wikipedia.org/wiki/Britney_Gallivan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gif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14.gif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13.gif"/><Relationship Id="rId4" Type="http://schemas.openxmlformats.org/officeDocument/2006/relationships/image" Target="../media/image20.png"/><Relationship Id="rId9" Type="http://schemas.openxmlformats.org/officeDocument/2006/relationships/image" Target="../media/image12.gif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Grp="1" noChangeArrowheads="1"/>
          </p:cNvSpPr>
          <p:nvPr/>
        </p:nvSpPr>
        <p:spPr bwMode="auto">
          <a:xfrm>
            <a:off x="0" y="1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cs-CZ" sz="6000" cap="small" dirty="0">
                <a:solidFill>
                  <a:srgbClr val="C00000"/>
                </a:solidFill>
                <a:latin typeface="Trebuchet MS" panose="020B0603020202020204" pitchFamily="34" charset="0"/>
              </a:rPr>
              <a:t>Chaos v mikrosvětě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79511" y="6433590"/>
            <a:ext cx="69976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400" b="0" dirty="0">
                <a:latin typeface="Trebuchet MS" panose="020B0603020202020204" pitchFamily="34" charset="0"/>
              </a:rPr>
              <a:t>Proseminář jaderné fyziky</a:t>
            </a: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7292362" y="6433591"/>
            <a:ext cx="16001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400" b="0" dirty="0">
                <a:latin typeface="Trebuchet MS" panose="020B0603020202020204" pitchFamily="34" charset="0"/>
              </a:rPr>
              <a:t>22. prosinec </a:t>
            </a:r>
            <a:r>
              <a:rPr lang="en-US" sz="1400" b="0" dirty="0">
                <a:latin typeface="Trebuchet MS" panose="020B0603020202020204" pitchFamily="34" charset="0"/>
              </a:rPr>
              <a:t>20</a:t>
            </a:r>
            <a:r>
              <a:rPr lang="cs-CZ" sz="1400" b="0" dirty="0">
                <a:latin typeface="Trebuchet MS" panose="020B0603020202020204" pitchFamily="34" charset="0"/>
              </a:rPr>
              <a:t>20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423437" y="4860673"/>
            <a:ext cx="4515433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cs-CZ" b="0" u="sng" dirty="0">
                <a:latin typeface="Trebuchet MS" pitchFamily="34" charset="0"/>
              </a:rPr>
              <a:t>Pavel </a:t>
            </a:r>
            <a:r>
              <a:rPr lang="en-US" altLang="cs-CZ" b="0" u="sng" dirty="0" err="1">
                <a:latin typeface="Trebuchet MS" pitchFamily="34" charset="0"/>
              </a:rPr>
              <a:t>Str</a:t>
            </a:r>
            <a:r>
              <a:rPr lang="cs-CZ" altLang="cs-CZ" b="0" u="sng" dirty="0" err="1">
                <a:latin typeface="Trebuchet MS" pitchFamily="34" charset="0"/>
              </a:rPr>
              <a:t>ánský</a:t>
            </a:r>
            <a:endParaRPr lang="cs-CZ" altLang="cs-CZ" b="0" u="sng" dirty="0">
              <a:latin typeface="Trebuchet MS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b="0" dirty="0">
                <a:latin typeface="Trebuchet MS" pitchFamily="34" charset="0"/>
              </a:rPr>
              <a:t>Ústav částicové a jaderné fyziky MFF UK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b="0" u="sng" dirty="0">
                <a:solidFill>
                  <a:srgbClr val="0000FF"/>
                </a:solidFill>
                <a:latin typeface="Trebuchet MS" pitchFamily="34" charset="0"/>
              </a:rPr>
              <a:t>www.pavelstransky.cz</a:t>
            </a:r>
          </a:p>
        </p:txBody>
      </p:sp>
      <p:pic>
        <p:nvPicPr>
          <p:cNvPr id="12" name="Obrázek 11" descr="Výsledek obrázku pro chao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915" y="1398229"/>
            <a:ext cx="5663565" cy="32429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0054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1195388"/>
            <a:ext cx="3194050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0" y="3859213"/>
            <a:ext cx="692467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25" y="4573588"/>
            <a:ext cx="50704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963" y="1470025"/>
            <a:ext cx="1057275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AutoShape 45"/>
          <p:cNvSpPr>
            <a:spLocks noChangeArrowheads="1"/>
          </p:cNvSpPr>
          <p:nvPr/>
        </p:nvSpPr>
        <p:spPr bwMode="auto">
          <a:xfrm>
            <a:off x="5916613" y="2916238"/>
            <a:ext cx="2682875" cy="614362"/>
          </a:xfrm>
          <a:prstGeom prst="wedgeRoundRectCallout">
            <a:avLst>
              <a:gd name="adj1" fmla="val -83741"/>
              <a:gd name="adj2" fmla="val 129644"/>
              <a:gd name="adj3" fmla="val 16667"/>
            </a:avLst>
          </a:prstGeom>
          <a:solidFill>
            <a:srgbClr val="FFC000"/>
          </a:solidFill>
          <a:ln>
            <a:noFill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3" name="Text Box 46"/>
              <p:cNvSpPr txBox="1">
                <a:spLocks noChangeArrowheads="1"/>
              </p:cNvSpPr>
              <p:nvPr/>
            </p:nvSpPr>
            <p:spPr bwMode="auto">
              <a:xfrm>
                <a:off x="5890486" y="2943225"/>
                <a:ext cx="2748415" cy="563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600" b="0" dirty="0">
                    <a:latin typeface="Trebuchet MS" pitchFamily="34" charset="0"/>
                  </a:rPr>
                  <a:t>Momenty hybnosti</a:t>
                </a:r>
                <a:endParaRPr lang="en-US" altLang="cs-CZ" sz="1600" b="0" dirty="0">
                  <a:latin typeface="Trebuchet MS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cs-CZ" sz="1400" b="0" dirty="0">
                    <a:latin typeface="Trebuchet MS" pitchFamily="34" charset="0"/>
                  </a:rPr>
                  <a:t>(</a:t>
                </a:r>
                <a:r>
                  <a:rPr lang="cs-CZ" altLang="cs-CZ" sz="1400" b="0" dirty="0">
                    <a:latin typeface="Trebuchet MS" pitchFamily="34" charset="0"/>
                  </a:rPr>
                  <a:t>kanonicky sdružené s úhly</a:t>
                </a:r>
                <a:r>
                  <a:rPr lang="en-US" altLang="cs-CZ" sz="1400" b="0" dirty="0">
                    <a:latin typeface="Trebuchet MS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cs-CZ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cs-CZ" sz="1400" b="0" i="1" dirty="0" smtClean="0">
                            <a:latin typeface="Cambria Math"/>
                          </a:rPr>
                          <m:t>𝜑</m:t>
                        </m:r>
                      </m:e>
                      <m:sub>
                        <m:r>
                          <a:rPr lang="en-US" altLang="cs-CZ" sz="1400" b="0" i="1" dirty="0" smtClean="0">
                            <a:latin typeface="Cambria Math"/>
                          </a:rPr>
                          <m:t>1,2</m:t>
                        </m:r>
                      </m:sub>
                    </m:sSub>
                  </m:oMath>
                </a14:m>
                <a:r>
                  <a:rPr lang="en-US" altLang="cs-CZ" sz="1400" b="0" dirty="0">
                    <a:latin typeface="Trebuchet MS" pitchFamily="34" charset="0"/>
                  </a:rPr>
                  <a:t>)</a:t>
                </a:r>
                <a:endParaRPr lang="cs-CZ" altLang="cs-CZ" sz="1400" b="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9223" name="Text 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90486" y="2943225"/>
                <a:ext cx="2748415" cy="563424"/>
              </a:xfrm>
              <a:prstGeom prst="rect">
                <a:avLst/>
              </a:prstGeom>
              <a:blipFill rotWithShape="1">
                <a:blip r:embed="rId7"/>
                <a:stretch>
                  <a:fillRect l="-222" t="-4348" r="-443" b="-760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24" name="Rectangle 8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7903935" cy="607870"/>
          </a:xfrm>
        </p:spPr>
        <p:txBody>
          <a:bodyPr>
            <a:normAutofit/>
          </a:bodyPr>
          <a:lstStyle/>
          <a:p>
            <a:pPr algn="l" eaLnBrk="1" hangingPunct="1"/>
            <a:r>
              <a:rPr lang="cs-CZ" altLang="cs-CZ" sz="3200" u="sng" dirty="0">
                <a:solidFill>
                  <a:srgbClr val="0000B4"/>
                </a:solidFill>
                <a:latin typeface="Trebuchet MS" pitchFamily="34" charset="0"/>
              </a:rPr>
              <a:t>Dvojné kyvadlo</a:t>
            </a:r>
            <a:endParaRPr lang="en-US" altLang="cs-CZ" sz="2400" dirty="0">
              <a:solidFill>
                <a:srgbClr val="0000B4"/>
              </a:solidFill>
              <a:latin typeface="Trebuchet MS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7" name="TextovéPole 11"/>
              <p:cNvSpPr txBox="1">
                <a:spLocks noChangeArrowheads="1"/>
              </p:cNvSpPr>
              <p:nvPr/>
            </p:nvSpPr>
            <p:spPr bwMode="auto">
              <a:xfrm>
                <a:off x="5265738" y="1633708"/>
                <a:ext cx="3782468" cy="10618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ts val="600"/>
                  </a:spcAft>
                  <a:buFontTx/>
                  <a:buNone/>
                </a:pPr>
                <a:r>
                  <a:rPr lang="en-US" altLang="cs-CZ" sz="1600" b="0" dirty="0">
                    <a:solidFill>
                      <a:srgbClr val="C00000"/>
                    </a:solidFill>
                    <a:latin typeface="Trebuchet MS" pitchFamily="34" charset="0"/>
                  </a:rPr>
                  <a:t>3 </a:t>
                </a:r>
                <a:r>
                  <a:rPr lang="cs-CZ" altLang="cs-CZ" sz="1600" b="0" dirty="0">
                    <a:solidFill>
                      <a:srgbClr val="C00000"/>
                    </a:solidFill>
                    <a:latin typeface="Trebuchet MS" pitchFamily="34" charset="0"/>
                  </a:rPr>
                  <a:t>fundamentální parametry </a:t>
                </a:r>
                <a:r>
                  <a:rPr lang="en-US" altLang="cs-CZ" sz="1600" b="0" dirty="0">
                    <a:solidFill>
                      <a:srgbClr val="C00000"/>
                    </a:solidFill>
                    <a:latin typeface="Trebuchet MS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cs-CZ" sz="1600" b="0" i="1" smtClean="0">
                        <a:solidFill>
                          <a:srgbClr val="C00000"/>
                        </a:solidFill>
                        <a:latin typeface="Cambria Math"/>
                      </a:rPr>
                      <m:t>𝜇</m:t>
                    </m:r>
                    <m:r>
                      <a:rPr lang="en-US" altLang="cs-CZ" sz="1600" b="0" i="1" smtClean="0">
                        <a:solidFill>
                          <a:srgbClr val="C00000"/>
                        </a:solidFill>
                        <a:latin typeface="Cambria Math"/>
                      </a:rPr>
                      <m:t>,</m:t>
                    </m:r>
                    <m:r>
                      <a:rPr lang="en-US" altLang="cs-CZ" sz="1600" b="0" i="1" smtClean="0">
                        <a:solidFill>
                          <a:srgbClr val="C00000"/>
                        </a:solidFill>
                        <a:latin typeface="Cambria Math"/>
                      </a:rPr>
                      <m:t>𝑙</m:t>
                    </m:r>
                    <m:r>
                      <a:rPr lang="en-US" altLang="cs-CZ" sz="1600" b="0" i="1" smtClean="0">
                        <a:solidFill>
                          <a:srgbClr val="C00000"/>
                        </a:solidFill>
                        <a:latin typeface="Cambria Math"/>
                      </a:rPr>
                      <m:t>,</m:t>
                    </m:r>
                    <m:r>
                      <a:rPr lang="en-US" altLang="cs-CZ" sz="1600" b="0" i="1" smtClean="0">
                        <a:solidFill>
                          <a:srgbClr val="C00000"/>
                        </a:solidFill>
                        <a:latin typeface="Cambria Math"/>
                      </a:rPr>
                      <m:t>𝛾</m:t>
                    </m:r>
                    <m:r>
                      <a:rPr lang="en-US" altLang="cs-CZ" sz="1600" b="0" i="1" smtClean="0">
                        <a:solidFill>
                          <a:srgbClr val="C0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altLang="cs-CZ" sz="1600" b="0" dirty="0">
                  <a:solidFill>
                    <a:srgbClr val="C00000"/>
                  </a:solidFill>
                  <a:latin typeface="Trebuchet MS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en-US" altLang="cs-CZ" sz="1400" dirty="0">
                    <a:latin typeface="Trebuchet MS" pitchFamily="34" charset="0"/>
                  </a:rPr>
                  <a:t>(</a:t>
                </a:r>
                <a:r>
                  <a:rPr lang="en-US" altLang="cs-CZ" sz="1400" dirty="0" err="1">
                    <a:latin typeface="Trebuchet MS" pitchFamily="34" charset="0"/>
                  </a:rPr>
                  <a:t>budeme</a:t>
                </a:r>
                <a:r>
                  <a:rPr lang="en-US" altLang="cs-CZ" sz="1400" dirty="0">
                    <a:latin typeface="Trebuchet MS" pitchFamily="34" charset="0"/>
                  </a:rPr>
                  <a:t> </a:t>
                </a:r>
                <a:r>
                  <a:rPr lang="en-US" altLang="cs-CZ" sz="1400" dirty="0" err="1">
                    <a:latin typeface="Trebuchet MS" pitchFamily="34" charset="0"/>
                  </a:rPr>
                  <a:t>uva</a:t>
                </a:r>
                <a:r>
                  <a:rPr lang="cs-CZ" altLang="cs-CZ" sz="1400" dirty="0" err="1">
                    <a:latin typeface="Trebuchet MS" pitchFamily="34" charset="0"/>
                  </a:rPr>
                  <a:t>žovat</a:t>
                </a:r>
                <a:r>
                  <a:rPr lang="cs-CZ" altLang="cs-CZ" sz="1400" dirty="0">
                    <a:latin typeface="Trebuchet MS" pitchFamily="34" charset="0"/>
                  </a:rPr>
                  <a:t> pouze případ </a:t>
                </a:r>
                <a14:m>
                  <m:oMath xmlns:m="http://schemas.openxmlformats.org/officeDocument/2006/math">
                    <m:r>
                      <a:rPr lang="en-US" altLang="cs-CZ" sz="1400" b="0" i="1" dirty="0" smtClean="0">
                        <a:latin typeface="Cambria Math"/>
                      </a:rPr>
                      <m:t>𝑚</m:t>
                    </m:r>
                    <m:r>
                      <a:rPr lang="en-US" altLang="cs-CZ" sz="1400" b="0" i="1" dirty="0" smtClean="0">
                        <a:latin typeface="Cambria Math"/>
                      </a:rPr>
                      <m:t>=</m:t>
                    </m:r>
                    <m:r>
                      <a:rPr lang="en-US" altLang="cs-CZ" sz="1400" b="0" i="1" dirty="0" smtClean="0">
                        <a:latin typeface="Cambria Math"/>
                      </a:rPr>
                      <m:t>𝑙</m:t>
                    </m:r>
                    <m:r>
                      <a:rPr lang="en-US" altLang="cs-CZ" sz="1400" b="0" i="1" dirty="0" smtClean="0">
                        <a:latin typeface="Cambria Math"/>
                      </a:rPr>
                      <m:t>=1</m:t>
                    </m:r>
                  </m:oMath>
                </a14:m>
                <a:r>
                  <a:rPr lang="en-US" altLang="cs-CZ" sz="1400" b="0" dirty="0">
                    <a:latin typeface="Trebuchet MS" pitchFamily="34" charset="0"/>
                  </a:rPr>
                  <a:t> (</a:t>
                </a:r>
                <a:r>
                  <a:rPr lang="cs-CZ" altLang="cs-CZ" sz="1400" b="0" dirty="0">
                    <a:latin typeface="Trebuchet MS" pitchFamily="34" charset="0"/>
                  </a:rPr>
                  <a:t>stejné hmotnosti těles a délky závěsů</a:t>
                </a:r>
                <a:r>
                  <a:rPr lang="en-US" altLang="cs-CZ" sz="1400" b="0" dirty="0">
                    <a:latin typeface="Trebuchet MS" pitchFamily="34" charset="0"/>
                  </a:rPr>
                  <a:t>) </a:t>
                </a:r>
                <a:r>
                  <a:rPr lang="cs-CZ" altLang="cs-CZ" sz="1400" b="0" dirty="0">
                    <a:latin typeface="Trebuchet MS" pitchFamily="34" charset="0"/>
                  </a:rPr>
                  <a:t>a</a:t>
                </a:r>
                <a:r>
                  <a:rPr lang="en-US" altLang="cs-CZ" sz="1400" b="0" dirty="0">
                    <a:latin typeface="Trebuchet MS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cs-CZ" sz="1400" b="0" i="1" smtClean="0">
                        <a:latin typeface="Cambria Math"/>
                      </a:rPr>
                      <m:t>𝛾</m:t>
                    </m:r>
                    <m:r>
                      <a:rPr lang="en-US" altLang="cs-CZ" sz="1400" b="0" i="1" smtClean="0">
                        <a:latin typeface="Cambria Math"/>
                      </a:rPr>
                      <m:t>=0</m:t>
                    </m:r>
                  </m:oMath>
                </a14:m>
                <a:r>
                  <a:rPr lang="en-US" altLang="cs-CZ" sz="1400" b="0" dirty="0">
                    <a:latin typeface="Trebuchet MS" pitchFamily="34" charset="0"/>
                  </a:rPr>
                  <a:t> (</a:t>
                </a:r>
                <a:r>
                  <a:rPr lang="cs-CZ" altLang="cs-CZ" sz="1400" b="0" dirty="0">
                    <a:latin typeface="Trebuchet MS" pitchFamily="34" charset="0"/>
                  </a:rPr>
                  <a:t>stav beztíže</a:t>
                </a:r>
                <a:r>
                  <a:rPr lang="en-US" altLang="cs-CZ" sz="1400" b="0" dirty="0">
                    <a:latin typeface="Trebuchet MS" pitchFamily="34" charset="0"/>
                  </a:rPr>
                  <a:t>) </a:t>
                </a:r>
                <a:r>
                  <a:rPr lang="cs-CZ" altLang="cs-CZ" sz="1400" b="0" dirty="0">
                    <a:latin typeface="Trebuchet MS" pitchFamily="34" charset="0"/>
                  </a:rPr>
                  <a:t>nebo </a:t>
                </a:r>
                <a14:m>
                  <m:oMath xmlns:m="http://schemas.openxmlformats.org/officeDocument/2006/math">
                    <m:r>
                      <a:rPr lang="en-US" altLang="cs-CZ" sz="1400" b="0" i="1" smtClean="0">
                        <a:latin typeface="Cambria Math"/>
                      </a:rPr>
                      <m:t>𝛾</m:t>
                    </m:r>
                    <m:r>
                      <a:rPr lang="en-US" altLang="cs-CZ" sz="1400" b="0" i="1" smtClean="0">
                        <a:latin typeface="Cambria Math"/>
                      </a:rPr>
                      <m:t>=1</m:t>
                    </m:r>
                  </m:oMath>
                </a14:m>
                <a:r>
                  <a:rPr lang="cs-CZ" altLang="cs-CZ" sz="1400" b="0" dirty="0">
                    <a:latin typeface="Trebuchet MS" pitchFamily="34" charset="0"/>
                  </a:rPr>
                  <a:t> (gravitace)</a:t>
                </a:r>
                <a:endParaRPr lang="en-US" altLang="cs-CZ" sz="1400" b="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9227" name="TextovéPol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65738" y="1633708"/>
                <a:ext cx="3782468" cy="1061829"/>
              </a:xfrm>
              <a:prstGeom prst="rect">
                <a:avLst/>
              </a:prstGeom>
              <a:blipFill rotWithShape="1">
                <a:blip r:embed="rId8"/>
                <a:stretch>
                  <a:fillRect l="-968" t="-2299" b="-459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Přímá spojnice 12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8776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25" y="1282700"/>
            <a:ext cx="4305300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10243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1195388"/>
            <a:ext cx="3194050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Rectangle 8"/>
          <p:cNvSpPr>
            <a:spLocks noGrp="1" noChangeArrowheads="1"/>
          </p:cNvSpPr>
          <p:nvPr>
            <p:ph type="title"/>
          </p:nvPr>
        </p:nvSpPr>
        <p:spPr>
          <a:xfrm>
            <a:off x="473136" y="299584"/>
            <a:ext cx="3775686" cy="667067"/>
          </a:xfrm>
        </p:spPr>
        <p:txBody>
          <a:bodyPr>
            <a:noAutofit/>
          </a:bodyPr>
          <a:lstStyle/>
          <a:p>
            <a:pPr algn="l" eaLnBrk="1" hangingPunct="1"/>
            <a:r>
              <a:rPr lang="cs-CZ" altLang="cs-CZ" sz="3200" u="sng" dirty="0" err="1">
                <a:solidFill>
                  <a:srgbClr val="0000B4"/>
                </a:solidFill>
                <a:latin typeface="Trebuchet MS" pitchFamily="34" charset="0"/>
              </a:rPr>
              <a:t>Poincarého</a:t>
            </a:r>
            <a:r>
              <a:rPr lang="cs-CZ" altLang="cs-CZ" sz="3200" u="sng" dirty="0">
                <a:solidFill>
                  <a:srgbClr val="0000B4"/>
                </a:solidFill>
                <a:latin typeface="Trebuchet MS" pitchFamily="34" charset="0"/>
              </a:rPr>
              <a:t> řezy</a:t>
            </a:r>
            <a:endParaRPr lang="en-US" altLang="cs-CZ" sz="320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10249" name="Obdélník 50"/>
          <p:cNvSpPr>
            <a:spLocks noChangeArrowheads="1"/>
          </p:cNvSpPr>
          <p:nvPr/>
        </p:nvSpPr>
        <p:spPr bwMode="auto">
          <a:xfrm>
            <a:off x="4767263" y="1068388"/>
            <a:ext cx="831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0">
                <a:solidFill>
                  <a:srgbClr val="339933"/>
                </a:solidFill>
                <a:latin typeface="Symbol" pitchFamily="18" charset="2"/>
              </a:rPr>
              <a:t>g</a:t>
            </a:r>
            <a:r>
              <a:rPr lang="en-US" altLang="cs-CZ" sz="2400" b="0">
                <a:solidFill>
                  <a:srgbClr val="339933"/>
                </a:solidFill>
                <a:latin typeface="Arial" charset="0"/>
              </a:rPr>
              <a:t> = 1</a:t>
            </a:r>
            <a:endParaRPr lang="cs-CZ" altLang="cs-CZ" sz="2400" b="0">
              <a:solidFill>
                <a:srgbClr val="339933"/>
              </a:solidFill>
              <a:latin typeface="Arial" charset="0"/>
            </a:endParaRPr>
          </a:p>
        </p:txBody>
      </p:sp>
      <p:sp>
        <p:nvSpPr>
          <p:cNvPr id="10250" name="Obdélník 50"/>
          <p:cNvSpPr>
            <a:spLocks noChangeArrowheads="1"/>
          </p:cNvSpPr>
          <p:nvPr/>
        </p:nvSpPr>
        <p:spPr bwMode="auto">
          <a:xfrm>
            <a:off x="7472363" y="1038225"/>
            <a:ext cx="1082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0" i="1">
                <a:solidFill>
                  <a:srgbClr val="339933"/>
                </a:solidFill>
                <a:latin typeface="Arial" charset="0"/>
              </a:rPr>
              <a:t>E</a:t>
            </a:r>
            <a:r>
              <a:rPr lang="en-US" altLang="cs-CZ" sz="2400" b="0">
                <a:solidFill>
                  <a:srgbClr val="339933"/>
                </a:solidFill>
                <a:latin typeface="Arial" charset="0"/>
              </a:rPr>
              <a:t> = 12</a:t>
            </a:r>
            <a:endParaRPr lang="cs-CZ" altLang="cs-CZ" sz="2400" b="0">
              <a:solidFill>
                <a:srgbClr val="339933"/>
              </a:solidFill>
              <a:latin typeface="Arial" charset="0"/>
            </a:endParaRPr>
          </a:p>
        </p:txBody>
      </p:sp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100" y="4257675"/>
            <a:ext cx="371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1025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88" y="2071688"/>
            <a:ext cx="33178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grpSp>
        <p:nvGrpSpPr>
          <p:cNvPr id="2" name="Skupina 21"/>
          <p:cNvGrpSpPr>
            <a:grpSpLocks/>
          </p:cNvGrpSpPr>
          <p:nvPr/>
        </p:nvGrpSpPr>
        <p:grpSpPr bwMode="auto">
          <a:xfrm>
            <a:off x="1340162" y="1400175"/>
            <a:ext cx="2949262" cy="3136900"/>
            <a:chOff x="1340331" y="1400534"/>
            <a:chExt cx="2949520" cy="3136300"/>
          </a:xfrm>
        </p:grpSpPr>
        <p:cxnSp>
          <p:nvCxnSpPr>
            <p:cNvPr id="10260" name="Přímá spojovací čára 28"/>
            <p:cNvCxnSpPr>
              <a:cxnSpLocks noChangeShapeType="1"/>
            </p:cNvCxnSpPr>
            <p:nvPr/>
          </p:nvCxnSpPr>
          <p:spPr bwMode="auto">
            <a:xfrm rot="16200000" flipH="1">
              <a:off x="1951893" y="2983527"/>
              <a:ext cx="2086708" cy="1019906"/>
            </a:xfrm>
            <a:prstGeom prst="line">
              <a:avLst/>
            </a:prstGeom>
            <a:noFill/>
            <a:ln w="38100" algn="ctr">
              <a:solidFill>
                <a:srgbClr val="FFCC00"/>
              </a:solidFill>
              <a:prstDash val="dashDot"/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261" name="TextovéPole 37"/>
            <p:cNvSpPr txBox="1">
              <a:spLocks noChangeArrowheads="1"/>
            </p:cNvSpPr>
            <p:nvPr/>
          </p:nvSpPr>
          <p:spPr bwMode="auto">
            <a:xfrm>
              <a:off x="1340331" y="3815077"/>
              <a:ext cx="1441938" cy="646207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0" dirty="0">
                  <a:latin typeface="Trebuchet MS" pitchFamily="34" charset="0"/>
                </a:rPr>
                <a:t>Řez rovinou</a:t>
              </a:r>
              <a:r>
                <a:rPr lang="en-US" altLang="cs-CZ" sz="1800" b="0" dirty="0">
                  <a:latin typeface="Trebuchet MS" pitchFamily="34" charset="0"/>
                </a:rPr>
                <a:t> </a:t>
              </a:r>
              <a:r>
                <a:rPr lang="en-US" altLang="cs-CZ" sz="1800" b="0" dirty="0">
                  <a:latin typeface="Symbol" pitchFamily="18" charset="2"/>
                </a:rPr>
                <a:t>j</a:t>
              </a:r>
              <a:r>
                <a:rPr lang="en-US" altLang="cs-CZ" sz="1800" b="0" baseline="-25000" dirty="0">
                  <a:latin typeface="Trebuchet MS" pitchFamily="34" charset="0"/>
                </a:rPr>
                <a:t>2</a:t>
              </a:r>
              <a:r>
                <a:rPr lang="en-US" altLang="cs-CZ" sz="1800" b="0" dirty="0">
                  <a:latin typeface="Trebuchet MS" pitchFamily="34" charset="0"/>
                </a:rPr>
                <a:t> = 0</a:t>
              </a:r>
              <a:endParaRPr lang="cs-CZ" altLang="cs-CZ" sz="1800" b="0" dirty="0">
                <a:latin typeface="Trebuchet MS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62" name="TextovéPole 20"/>
                <p:cNvSpPr txBox="1">
                  <a:spLocks noChangeArrowheads="1"/>
                </p:cNvSpPr>
                <p:nvPr/>
              </p:nvSpPr>
              <p:spPr bwMode="auto">
                <a:xfrm>
                  <a:off x="2299318" y="1400534"/>
                  <a:ext cx="1990533" cy="692365"/>
                </a:xfrm>
                <a:prstGeom prst="rect">
                  <a:avLst/>
                </a:prstGeom>
                <a:noFill/>
                <a:ln w="19050">
                  <a:solidFill>
                    <a:srgbClr val="FFC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300" b="0" dirty="0">
                      <a:latin typeface="Trebuchet MS" pitchFamily="34" charset="0"/>
                    </a:rPr>
                    <a:t>Do grafu zakreslíme bod pokaždé, když </a:t>
                  </a:r>
                  <a14:m>
                    <m:oMath xmlns:m="http://schemas.openxmlformats.org/officeDocument/2006/math">
                      <m:r>
                        <a:rPr lang="en-US" altLang="cs-CZ" sz="1300" b="0" i="1" dirty="0" smtClean="0">
                          <a:latin typeface="Cambria Math"/>
                        </a:rPr>
                        <m:t>𝑀</m:t>
                      </m:r>
                      <m:r>
                        <a:rPr lang="en-US" altLang="cs-CZ" sz="1300" b="0" i="1" baseline="-25000" dirty="0" smtClean="0">
                          <a:latin typeface="Cambria Math"/>
                        </a:rPr>
                        <m:t>2</m:t>
                      </m:r>
                    </m:oMath>
                  </a14:m>
                  <a:r>
                    <a:rPr lang="en-US" altLang="cs-CZ" sz="1300" b="0" dirty="0">
                      <a:latin typeface="Trebuchet MS" pitchFamily="34" charset="0"/>
                    </a:rPr>
                    <a:t> </a:t>
                  </a:r>
                  <a:r>
                    <a:rPr lang="cs-CZ" altLang="cs-CZ" sz="1300" b="0" dirty="0">
                      <a:latin typeface="Trebuchet MS" pitchFamily="34" charset="0"/>
                    </a:rPr>
                    <a:t>protne vyznačenou čáru</a:t>
                  </a:r>
                </a:p>
              </p:txBody>
            </p:sp>
          </mc:Choice>
          <mc:Fallback xmlns="">
            <p:sp>
              <p:nvSpPr>
                <p:cNvPr id="10262" name="TextovéPole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299318" y="1400534"/>
                  <a:ext cx="1990533" cy="692365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r="-1212" b="-5172"/>
                  </a:stretch>
                </a:blipFill>
                <a:ln w="19050">
                  <a:solidFill>
                    <a:srgbClr val="FFC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258" name="TextovéPole 22"/>
              <p:cNvSpPr txBox="1">
                <a:spLocks noChangeArrowheads="1"/>
              </p:cNvSpPr>
              <p:nvPr/>
            </p:nvSpPr>
            <p:spPr bwMode="auto">
              <a:xfrm>
                <a:off x="2220686" y="6457950"/>
                <a:ext cx="532093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0" dirty="0">
                    <a:latin typeface="Trebuchet MS" pitchFamily="34" charset="0"/>
                  </a:rPr>
                  <a:t>Všechny trajektorie se stejnou energií</a:t>
                </a:r>
                <a:r>
                  <a:rPr lang="en-US" altLang="cs-CZ" sz="1800" b="0" dirty="0">
                    <a:latin typeface="Trebuchet MS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cs-CZ" sz="1800" b="0" i="1" dirty="0" smtClean="0">
                        <a:latin typeface="Cambria Math"/>
                      </a:rPr>
                      <m:t>𝐸</m:t>
                    </m:r>
                    <m:r>
                      <a:rPr lang="cs-CZ" altLang="cs-CZ" sz="1800" b="0" i="1" dirty="0" smtClean="0">
                        <a:latin typeface="Cambria Math"/>
                      </a:rPr>
                      <m:t>=</m:t>
                    </m:r>
                    <m:r>
                      <a:rPr lang="en-US" altLang="cs-CZ" sz="1800" b="0" i="1" dirty="0" smtClean="0">
                        <a:latin typeface="Cambria Math"/>
                      </a:rPr>
                      <m:t>12</m:t>
                    </m:r>
                  </m:oMath>
                </a14:m>
                <a:endParaRPr lang="en-US" altLang="cs-CZ" sz="1800" b="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0258" name="TextovéPole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20686" y="6457950"/>
                <a:ext cx="5320937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916" t="-9836" b="-2295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Přímá spojnice 22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30371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25" y="1282700"/>
            <a:ext cx="4305300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10243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1195388"/>
            <a:ext cx="3194050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Rectangle 8"/>
          <p:cNvSpPr>
            <a:spLocks noGrp="1" noChangeArrowheads="1"/>
          </p:cNvSpPr>
          <p:nvPr>
            <p:ph type="title"/>
          </p:nvPr>
        </p:nvSpPr>
        <p:spPr>
          <a:xfrm>
            <a:off x="473136" y="299584"/>
            <a:ext cx="3775686" cy="667067"/>
          </a:xfrm>
        </p:spPr>
        <p:txBody>
          <a:bodyPr>
            <a:noAutofit/>
          </a:bodyPr>
          <a:lstStyle/>
          <a:p>
            <a:pPr algn="l" eaLnBrk="1" hangingPunct="1"/>
            <a:r>
              <a:rPr lang="cs-CZ" altLang="cs-CZ" sz="3200" u="sng" dirty="0" err="1">
                <a:solidFill>
                  <a:srgbClr val="0000B4"/>
                </a:solidFill>
                <a:latin typeface="Trebuchet MS" pitchFamily="34" charset="0"/>
              </a:rPr>
              <a:t>Poincarého</a:t>
            </a:r>
            <a:r>
              <a:rPr lang="cs-CZ" altLang="cs-CZ" sz="3200" u="sng" dirty="0">
                <a:solidFill>
                  <a:srgbClr val="0000B4"/>
                </a:solidFill>
                <a:latin typeface="Trebuchet MS" pitchFamily="34" charset="0"/>
              </a:rPr>
              <a:t> řezy</a:t>
            </a:r>
            <a:endParaRPr lang="en-US" altLang="cs-CZ" sz="320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10249" name="Obdélník 50"/>
          <p:cNvSpPr>
            <a:spLocks noChangeArrowheads="1"/>
          </p:cNvSpPr>
          <p:nvPr/>
        </p:nvSpPr>
        <p:spPr bwMode="auto">
          <a:xfrm>
            <a:off x="4767263" y="1068388"/>
            <a:ext cx="831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0">
                <a:solidFill>
                  <a:srgbClr val="339933"/>
                </a:solidFill>
                <a:latin typeface="Symbol" pitchFamily="18" charset="2"/>
              </a:rPr>
              <a:t>g</a:t>
            </a:r>
            <a:r>
              <a:rPr lang="en-US" altLang="cs-CZ" sz="2400" b="0">
                <a:solidFill>
                  <a:srgbClr val="339933"/>
                </a:solidFill>
                <a:latin typeface="Arial" charset="0"/>
              </a:rPr>
              <a:t> = 1</a:t>
            </a:r>
            <a:endParaRPr lang="cs-CZ" altLang="cs-CZ" sz="2400" b="0">
              <a:solidFill>
                <a:srgbClr val="339933"/>
              </a:solidFill>
              <a:latin typeface="Arial" charset="0"/>
            </a:endParaRPr>
          </a:p>
        </p:txBody>
      </p:sp>
      <p:sp>
        <p:nvSpPr>
          <p:cNvPr id="10250" name="Obdélník 50"/>
          <p:cNvSpPr>
            <a:spLocks noChangeArrowheads="1"/>
          </p:cNvSpPr>
          <p:nvPr/>
        </p:nvSpPr>
        <p:spPr bwMode="auto">
          <a:xfrm>
            <a:off x="7472363" y="1038225"/>
            <a:ext cx="1082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0" i="1">
                <a:solidFill>
                  <a:srgbClr val="339933"/>
                </a:solidFill>
                <a:latin typeface="Arial" charset="0"/>
              </a:rPr>
              <a:t>E</a:t>
            </a:r>
            <a:r>
              <a:rPr lang="en-US" altLang="cs-CZ" sz="2400" b="0">
                <a:solidFill>
                  <a:srgbClr val="339933"/>
                </a:solidFill>
                <a:latin typeface="Arial" charset="0"/>
              </a:rPr>
              <a:t> = 12</a:t>
            </a:r>
            <a:endParaRPr lang="cs-CZ" altLang="cs-CZ" sz="2400" b="0">
              <a:solidFill>
                <a:srgbClr val="339933"/>
              </a:solidFill>
              <a:latin typeface="Arial" charset="0"/>
            </a:endParaRPr>
          </a:p>
        </p:txBody>
      </p:sp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100" y="4257675"/>
            <a:ext cx="371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1025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88" y="2071688"/>
            <a:ext cx="33178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grpSp>
        <p:nvGrpSpPr>
          <p:cNvPr id="3" name="Skupina 2"/>
          <p:cNvGrpSpPr/>
          <p:nvPr/>
        </p:nvGrpSpPr>
        <p:grpSpPr>
          <a:xfrm>
            <a:off x="1076325" y="3411538"/>
            <a:ext cx="7512050" cy="2936875"/>
            <a:chOff x="1076325" y="3411538"/>
            <a:chExt cx="7512050" cy="2936875"/>
          </a:xfrm>
        </p:grpSpPr>
        <p:pic>
          <p:nvPicPr>
            <p:cNvPr id="10244" name="Picture 4" descr="C:\Users\Pavel\Desktop\4.gif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9688" y="4911725"/>
              <a:ext cx="1428750" cy="142875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5" name="Picture 5" descr="C:\Users\Pavel\Desktop\7.gif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6325" y="4919663"/>
              <a:ext cx="1428750" cy="1428750"/>
            </a:xfrm>
            <a:prstGeom prst="rect">
              <a:avLst/>
            </a:prstGeom>
            <a:noFill/>
            <a:ln w="19050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6" name="Picture 6" descr="C:\Users\Pavel\Desktop\18.gif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4163" y="4914900"/>
              <a:ext cx="1428750" cy="1428750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7" name="Picture 7" descr="C:\Users\Pavel\Desktop\3.gif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9625" y="4884738"/>
              <a:ext cx="1428750" cy="14287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51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1158148" y="4542476"/>
                  <a:ext cx="3556816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cs-CZ" altLang="cs-CZ" sz="1800" dirty="0">
                      <a:solidFill>
                        <a:schemeClr val="tx1"/>
                      </a:solidFill>
                      <a:latin typeface="Trebuchet MS" panose="020B0603020202020204" pitchFamily="34" charset="0"/>
                    </a:rPr>
                    <a:t>Stabilní trajektorie</a:t>
                  </a:r>
                  <a:r>
                    <a:rPr lang="en-US" altLang="cs-CZ" sz="1800" b="0" dirty="0">
                      <a:solidFill>
                        <a:schemeClr val="tx1"/>
                      </a:solidFill>
                      <a:latin typeface="Trebuchet MS" panose="020B0603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cs-CZ" sz="1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→</m:t>
                      </m:r>
                    </m:oMath>
                  </a14:m>
                  <a:r>
                    <a:rPr lang="en-US" altLang="cs-CZ" sz="1800" b="0" dirty="0">
                      <a:solidFill>
                        <a:schemeClr val="tx1"/>
                      </a:solidFill>
                      <a:latin typeface="Trebuchet MS" panose="020B0603020202020204" pitchFamily="34" charset="0"/>
                    </a:rPr>
                    <a:t> </a:t>
                  </a:r>
                  <a:r>
                    <a:rPr lang="en-US" altLang="cs-CZ" sz="1800" b="0" dirty="0">
                      <a:solidFill>
                        <a:srgbClr val="CC3300"/>
                      </a:solidFill>
                      <a:latin typeface="Trebuchet MS" panose="020B0603020202020204" pitchFamily="34" charset="0"/>
                    </a:rPr>
                    <a:t>“k</a:t>
                  </a:r>
                  <a:r>
                    <a:rPr lang="cs-CZ" altLang="cs-CZ" sz="1800" b="0" dirty="0" err="1">
                      <a:solidFill>
                        <a:srgbClr val="CC3300"/>
                      </a:solidFill>
                      <a:latin typeface="Trebuchet MS" panose="020B0603020202020204" pitchFamily="34" charset="0"/>
                    </a:rPr>
                    <a:t>řivky</a:t>
                  </a:r>
                  <a:r>
                    <a:rPr lang="en-US" altLang="cs-CZ" sz="1800" b="0" dirty="0">
                      <a:solidFill>
                        <a:srgbClr val="CC3300"/>
                      </a:solidFill>
                      <a:latin typeface="Trebuchet MS" panose="020B0603020202020204" pitchFamily="34" charset="0"/>
                    </a:rPr>
                    <a:t>”</a:t>
                  </a:r>
                  <a:endParaRPr lang="cs-CZ" altLang="cs-CZ" sz="1800" b="0" dirty="0">
                    <a:solidFill>
                      <a:srgbClr val="CC3300"/>
                    </a:solidFill>
                    <a:latin typeface="Trebuchet MS" panose="020B0603020202020204" pitchFamily="34" charset="0"/>
                  </a:endParaRPr>
                </a:p>
              </p:txBody>
            </p:sp>
          </mc:Choice>
          <mc:Fallback xmlns="">
            <p:sp>
              <p:nvSpPr>
                <p:cNvPr id="10251" name="Text 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58148" y="4542476"/>
                  <a:ext cx="3556816" cy="369332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t="-9836" b="-22951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52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5614261" y="5179062"/>
                  <a:ext cx="1454150" cy="923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cs-CZ" altLang="cs-CZ" sz="1800" dirty="0">
                      <a:solidFill>
                        <a:schemeClr val="tx1"/>
                      </a:solidFill>
                      <a:latin typeface="Arial" charset="0"/>
                    </a:rPr>
                    <a:t>Chaotické trajektorie</a:t>
                  </a:r>
                  <a:r>
                    <a:rPr lang="en-US" altLang="cs-CZ" sz="1800" b="0" dirty="0">
                      <a:solidFill>
                        <a:schemeClr val="tx1"/>
                      </a:solidFill>
                      <a:latin typeface="Arial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cs-CZ" sz="1800" b="0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→</m:t>
                      </m:r>
                    </m:oMath>
                  </a14:m>
                  <a:r>
                    <a:rPr lang="cs-CZ" altLang="cs-CZ" sz="1800" b="0" dirty="0">
                      <a:solidFill>
                        <a:schemeClr val="tx1"/>
                      </a:solidFill>
                      <a:latin typeface="Arial" charset="0"/>
                    </a:rPr>
                    <a:t> </a:t>
                  </a:r>
                  <a:r>
                    <a:rPr lang="en-US" altLang="cs-CZ" sz="1800" b="0" dirty="0">
                      <a:solidFill>
                        <a:srgbClr val="CC3300"/>
                      </a:solidFill>
                      <a:latin typeface="Arial" charset="0"/>
                    </a:rPr>
                    <a:t>“</a:t>
                  </a:r>
                  <a:r>
                    <a:rPr lang="cs-CZ" altLang="cs-CZ" sz="1800" dirty="0">
                      <a:solidFill>
                        <a:srgbClr val="CC3300"/>
                      </a:solidFill>
                      <a:latin typeface="Arial" charset="0"/>
                    </a:rPr>
                    <a:t>mlha</a:t>
                  </a:r>
                  <a:r>
                    <a:rPr lang="en-US" altLang="cs-CZ" sz="1800" b="0" dirty="0">
                      <a:solidFill>
                        <a:srgbClr val="CC3300"/>
                      </a:solidFill>
                      <a:latin typeface="Arial" charset="0"/>
                    </a:rPr>
                    <a:t>” bod</a:t>
                  </a:r>
                  <a:r>
                    <a:rPr lang="cs-CZ" altLang="cs-CZ" sz="1800" b="0" dirty="0">
                      <a:solidFill>
                        <a:srgbClr val="CC3300"/>
                      </a:solidFill>
                      <a:latin typeface="Arial" charset="0"/>
                    </a:rPr>
                    <a:t>ů</a:t>
                  </a:r>
                </a:p>
              </p:txBody>
            </p:sp>
          </mc:Choice>
          <mc:Fallback xmlns="">
            <p:sp>
              <p:nvSpPr>
                <p:cNvPr id="10252" name="Text 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614261" y="5179062"/>
                  <a:ext cx="1454150" cy="923330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l="-3347" t="-3311" r="-1674" b="-9934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255" name="Přímá spojovací šipka 54"/>
            <p:cNvCxnSpPr>
              <a:cxnSpLocks noChangeShapeType="1"/>
            </p:cNvCxnSpPr>
            <p:nvPr/>
          </p:nvCxnSpPr>
          <p:spPr bwMode="auto">
            <a:xfrm rot="5400000" flipH="1" flipV="1">
              <a:off x="4906963" y="3557588"/>
              <a:ext cx="1476375" cy="1184275"/>
            </a:xfrm>
            <a:prstGeom prst="straightConnector1">
              <a:avLst/>
            </a:prstGeom>
            <a:noFill/>
            <a:ln w="19050" algn="ctr">
              <a:solidFill>
                <a:srgbClr val="0000FF"/>
              </a:solidFill>
              <a:round/>
              <a:headEnd type="oval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56" name="Přímá spojovací šipka 55"/>
            <p:cNvCxnSpPr>
              <a:cxnSpLocks noChangeShapeType="1"/>
            </p:cNvCxnSpPr>
            <p:nvPr/>
          </p:nvCxnSpPr>
          <p:spPr bwMode="auto">
            <a:xfrm rot="16200000" flipV="1">
              <a:off x="6804819" y="4061619"/>
              <a:ext cx="1138238" cy="469900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 type="oval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" name="Skupina 21"/>
          <p:cNvGrpSpPr>
            <a:grpSpLocks/>
          </p:cNvGrpSpPr>
          <p:nvPr/>
        </p:nvGrpSpPr>
        <p:grpSpPr bwMode="auto">
          <a:xfrm>
            <a:off x="1340162" y="1400175"/>
            <a:ext cx="2949262" cy="3136900"/>
            <a:chOff x="1340331" y="1400534"/>
            <a:chExt cx="2949520" cy="3136300"/>
          </a:xfrm>
        </p:grpSpPr>
        <p:cxnSp>
          <p:nvCxnSpPr>
            <p:cNvPr id="10260" name="Přímá spojovací čára 28"/>
            <p:cNvCxnSpPr>
              <a:cxnSpLocks noChangeShapeType="1"/>
            </p:cNvCxnSpPr>
            <p:nvPr/>
          </p:nvCxnSpPr>
          <p:spPr bwMode="auto">
            <a:xfrm rot="16200000" flipH="1">
              <a:off x="1951893" y="2983527"/>
              <a:ext cx="2086708" cy="1019906"/>
            </a:xfrm>
            <a:prstGeom prst="line">
              <a:avLst/>
            </a:prstGeom>
            <a:noFill/>
            <a:ln w="38100" algn="ctr">
              <a:solidFill>
                <a:srgbClr val="FFCC00"/>
              </a:solidFill>
              <a:prstDash val="dashDot"/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261" name="TextovéPole 37"/>
            <p:cNvSpPr txBox="1">
              <a:spLocks noChangeArrowheads="1"/>
            </p:cNvSpPr>
            <p:nvPr/>
          </p:nvSpPr>
          <p:spPr bwMode="auto">
            <a:xfrm>
              <a:off x="1340331" y="3815077"/>
              <a:ext cx="1441938" cy="646207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0" dirty="0">
                  <a:latin typeface="Trebuchet MS" pitchFamily="34" charset="0"/>
                </a:rPr>
                <a:t>Řez rovinou</a:t>
              </a:r>
              <a:r>
                <a:rPr lang="en-US" altLang="cs-CZ" sz="1800" b="0" dirty="0">
                  <a:latin typeface="Trebuchet MS" pitchFamily="34" charset="0"/>
                </a:rPr>
                <a:t> </a:t>
              </a:r>
              <a:r>
                <a:rPr lang="en-US" altLang="cs-CZ" sz="1800" b="0" dirty="0">
                  <a:latin typeface="Symbol" pitchFamily="18" charset="2"/>
                </a:rPr>
                <a:t>j</a:t>
              </a:r>
              <a:r>
                <a:rPr lang="en-US" altLang="cs-CZ" sz="1800" b="0" baseline="-25000" dirty="0">
                  <a:latin typeface="Trebuchet MS" pitchFamily="34" charset="0"/>
                </a:rPr>
                <a:t>2</a:t>
              </a:r>
              <a:r>
                <a:rPr lang="en-US" altLang="cs-CZ" sz="1800" b="0" dirty="0">
                  <a:latin typeface="Trebuchet MS" pitchFamily="34" charset="0"/>
                </a:rPr>
                <a:t> = 0</a:t>
              </a:r>
              <a:endParaRPr lang="cs-CZ" altLang="cs-CZ" sz="1800" b="0" dirty="0">
                <a:latin typeface="Trebuchet MS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62" name="TextovéPole 20"/>
                <p:cNvSpPr txBox="1">
                  <a:spLocks noChangeArrowheads="1"/>
                </p:cNvSpPr>
                <p:nvPr/>
              </p:nvSpPr>
              <p:spPr bwMode="auto">
                <a:xfrm>
                  <a:off x="2299318" y="1400534"/>
                  <a:ext cx="1990533" cy="692365"/>
                </a:xfrm>
                <a:prstGeom prst="rect">
                  <a:avLst/>
                </a:prstGeom>
                <a:noFill/>
                <a:ln w="19050">
                  <a:solidFill>
                    <a:srgbClr val="FFC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300" b="0" dirty="0">
                      <a:latin typeface="Trebuchet MS" pitchFamily="34" charset="0"/>
                    </a:rPr>
                    <a:t>Do grafu zakreslíme bod pokaždé, když </a:t>
                  </a:r>
                  <a14:m>
                    <m:oMath xmlns:m="http://schemas.openxmlformats.org/officeDocument/2006/math">
                      <m:r>
                        <a:rPr lang="en-US" altLang="cs-CZ" sz="1300" b="0" i="1" dirty="0" smtClean="0">
                          <a:latin typeface="Cambria Math"/>
                        </a:rPr>
                        <m:t>𝑀</m:t>
                      </m:r>
                      <m:r>
                        <a:rPr lang="en-US" altLang="cs-CZ" sz="1300" b="0" i="1" baseline="-25000" dirty="0" smtClean="0">
                          <a:latin typeface="Cambria Math"/>
                        </a:rPr>
                        <m:t>2</m:t>
                      </m:r>
                    </m:oMath>
                  </a14:m>
                  <a:r>
                    <a:rPr lang="en-US" altLang="cs-CZ" sz="1300" b="0" dirty="0">
                      <a:latin typeface="Trebuchet MS" pitchFamily="34" charset="0"/>
                    </a:rPr>
                    <a:t> </a:t>
                  </a:r>
                  <a:r>
                    <a:rPr lang="cs-CZ" altLang="cs-CZ" sz="1300" b="0" dirty="0">
                      <a:latin typeface="Trebuchet MS" pitchFamily="34" charset="0"/>
                    </a:rPr>
                    <a:t>protne vyznačenou čáru</a:t>
                  </a:r>
                </a:p>
              </p:txBody>
            </p:sp>
          </mc:Choice>
          <mc:Fallback xmlns="">
            <p:sp>
              <p:nvSpPr>
                <p:cNvPr id="10262" name="TextovéPole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299318" y="1400534"/>
                  <a:ext cx="1990533" cy="692365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r="-1212" b="-5172"/>
                  </a:stretch>
                </a:blipFill>
                <a:ln w="19050">
                  <a:solidFill>
                    <a:srgbClr val="FFC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258" name="TextovéPole 22"/>
              <p:cNvSpPr txBox="1">
                <a:spLocks noChangeArrowheads="1"/>
              </p:cNvSpPr>
              <p:nvPr/>
            </p:nvSpPr>
            <p:spPr bwMode="auto">
              <a:xfrm>
                <a:off x="2220686" y="6457950"/>
                <a:ext cx="532093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0" dirty="0">
                    <a:latin typeface="Trebuchet MS" pitchFamily="34" charset="0"/>
                  </a:rPr>
                  <a:t>Všechny trajektorie se stejnou energií</a:t>
                </a:r>
                <a:r>
                  <a:rPr lang="en-US" altLang="cs-CZ" sz="1800" b="0" dirty="0">
                    <a:latin typeface="Trebuchet MS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cs-CZ" sz="1800" b="0" i="1" dirty="0" smtClean="0">
                        <a:latin typeface="Cambria Math"/>
                      </a:rPr>
                      <m:t>𝐸</m:t>
                    </m:r>
                    <m:r>
                      <a:rPr lang="cs-CZ" altLang="cs-CZ" sz="1800" b="0" i="1" dirty="0" smtClean="0">
                        <a:latin typeface="Cambria Math"/>
                      </a:rPr>
                      <m:t>=</m:t>
                    </m:r>
                    <m:r>
                      <a:rPr lang="en-US" altLang="cs-CZ" sz="1800" b="0" i="1" dirty="0" smtClean="0">
                        <a:latin typeface="Cambria Math"/>
                      </a:rPr>
                      <m:t>12</m:t>
                    </m:r>
                  </m:oMath>
                </a14:m>
                <a:endParaRPr lang="en-US" altLang="cs-CZ" sz="1800" b="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0258" name="TextovéPole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20686" y="6457950"/>
                <a:ext cx="5320937" cy="369332"/>
              </a:xfrm>
              <a:prstGeom prst="rect">
                <a:avLst/>
              </a:prstGeom>
              <a:blipFill rotWithShape="1">
                <a:blip r:embed="rId14"/>
                <a:stretch>
                  <a:fillRect l="-916" t="-9836" b="-2295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Přímá spojnice 22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68919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25" y="1282700"/>
            <a:ext cx="4305300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sp>
        <p:nvSpPr>
          <p:cNvPr id="11267" name="Rectangle 8"/>
          <p:cNvSpPr>
            <a:spLocks noGrp="1" noChangeArrowheads="1"/>
          </p:cNvSpPr>
          <p:nvPr>
            <p:ph type="title"/>
          </p:nvPr>
        </p:nvSpPr>
        <p:spPr>
          <a:xfrm>
            <a:off x="467544" y="336550"/>
            <a:ext cx="4513759" cy="638810"/>
          </a:xfrm>
        </p:spPr>
        <p:txBody>
          <a:bodyPr>
            <a:noAutofit/>
          </a:bodyPr>
          <a:lstStyle/>
          <a:p>
            <a:pPr algn="l" eaLnBrk="1" hangingPunct="1"/>
            <a:r>
              <a:rPr lang="cs-CZ" altLang="cs-CZ" sz="3200" u="sng" dirty="0">
                <a:solidFill>
                  <a:srgbClr val="0000B4"/>
                </a:solidFill>
                <a:latin typeface="Trebuchet MS" pitchFamily="34" charset="0"/>
              </a:rPr>
              <a:t>Kvocient regularity</a:t>
            </a:r>
            <a:endParaRPr lang="en-US" altLang="cs-CZ" sz="320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pic>
        <p:nvPicPr>
          <p:cNvPr id="1126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88" y="2071688"/>
            <a:ext cx="33178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1126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2" y="4856163"/>
            <a:ext cx="371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sp>
        <p:nvSpPr>
          <p:cNvPr id="11270" name="Rectangle 51"/>
          <p:cNvSpPr>
            <a:spLocks noChangeArrowheads="1"/>
          </p:cNvSpPr>
          <p:nvPr/>
        </p:nvSpPr>
        <p:spPr bwMode="auto">
          <a:xfrm>
            <a:off x="576719" y="962607"/>
            <a:ext cx="42640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latin typeface="Trebuchet MS" panose="020B0603020202020204" pitchFamily="34" charset="0"/>
              </a:rPr>
              <a:t>- míra chaotičnosti klasického systému</a:t>
            </a:r>
            <a:endParaRPr lang="cs-CZ" altLang="cs-CZ" sz="1600" b="0" dirty="0">
              <a:latin typeface="Trebuchet MS" panose="020B0603020202020204" pitchFamily="34" charset="0"/>
            </a:endParaRPr>
          </a:p>
        </p:txBody>
      </p:sp>
      <p:pic>
        <p:nvPicPr>
          <p:cNvPr id="11271" name="Picture 5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153" y="2827337"/>
            <a:ext cx="1846262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Rectangle 55"/>
          <p:cNvSpPr>
            <a:spLocks noChangeArrowheads="1"/>
          </p:cNvSpPr>
          <p:nvPr/>
        </p:nvSpPr>
        <p:spPr bwMode="auto">
          <a:xfrm>
            <a:off x="1208178" y="2828925"/>
            <a:ext cx="1906587" cy="973137"/>
          </a:xfrm>
          <a:prstGeom prst="rect">
            <a:avLst/>
          </a:prstGeom>
          <a:solidFill>
            <a:srgbClr val="FFCC0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11273" name="Line 56"/>
          <p:cNvSpPr>
            <a:spLocks noChangeShapeType="1"/>
          </p:cNvSpPr>
          <p:nvPr/>
        </p:nvSpPr>
        <p:spPr bwMode="auto">
          <a:xfrm flipV="1">
            <a:off x="3108415" y="3305175"/>
            <a:ext cx="3468598" cy="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 type="oval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74" name="TextovéPole 12"/>
          <p:cNvSpPr txBox="1">
            <a:spLocks noChangeArrowheads="1"/>
          </p:cNvSpPr>
          <p:nvPr/>
        </p:nvSpPr>
        <p:spPr bwMode="auto">
          <a:xfrm>
            <a:off x="1620545" y="3900096"/>
            <a:ext cx="217639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500" b="0" dirty="0">
                <a:latin typeface="Trebuchet MS" pitchFamily="34" charset="0"/>
              </a:rPr>
              <a:t>Celkový povrch řezu</a:t>
            </a:r>
          </a:p>
        </p:txBody>
      </p:sp>
      <p:sp>
        <p:nvSpPr>
          <p:cNvPr id="11275" name="TextovéPole 13"/>
          <p:cNvSpPr txBox="1">
            <a:spLocks noChangeArrowheads="1"/>
          </p:cNvSpPr>
          <p:nvPr/>
        </p:nvSpPr>
        <p:spPr bwMode="auto">
          <a:xfrm>
            <a:off x="1434838" y="2116579"/>
            <a:ext cx="250144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500" b="0" dirty="0">
                <a:latin typeface="Trebuchet MS" pitchFamily="34" charset="0"/>
              </a:rPr>
              <a:t>Povrch řezu pokrytého regulárními trajektoriemi</a:t>
            </a:r>
          </a:p>
        </p:txBody>
      </p:sp>
      <p:sp>
        <p:nvSpPr>
          <p:cNvPr id="11276" name="Obdélník 50"/>
          <p:cNvSpPr>
            <a:spLocks noChangeArrowheads="1"/>
          </p:cNvSpPr>
          <p:nvPr/>
        </p:nvSpPr>
        <p:spPr bwMode="auto">
          <a:xfrm>
            <a:off x="4767263" y="1068388"/>
            <a:ext cx="831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0" dirty="0">
                <a:solidFill>
                  <a:srgbClr val="339933"/>
                </a:solidFill>
                <a:latin typeface="Symbol" pitchFamily="18" charset="2"/>
              </a:rPr>
              <a:t>g</a:t>
            </a:r>
            <a:r>
              <a:rPr lang="en-US" altLang="cs-CZ" sz="2400" b="0" dirty="0">
                <a:solidFill>
                  <a:srgbClr val="339933"/>
                </a:solidFill>
                <a:latin typeface="Arial" charset="0"/>
              </a:rPr>
              <a:t> = 1</a:t>
            </a:r>
            <a:endParaRPr lang="cs-CZ" altLang="cs-CZ" sz="2400" b="0" dirty="0">
              <a:solidFill>
                <a:srgbClr val="339933"/>
              </a:solidFill>
              <a:latin typeface="Arial" charset="0"/>
            </a:endParaRPr>
          </a:p>
        </p:txBody>
      </p:sp>
      <p:sp>
        <p:nvSpPr>
          <p:cNvPr id="11277" name="Obdélník 50"/>
          <p:cNvSpPr>
            <a:spLocks noChangeArrowheads="1"/>
          </p:cNvSpPr>
          <p:nvPr/>
        </p:nvSpPr>
        <p:spPr bwMode="auto">
          <a:xfrm>
            <a:off x="7472363" y="1038225"/>
            <a:ext cx="1082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0" i="1">
                <a:solidFill>
                  <a:srgbClr val="339933"/>
                </a:solidFill>
                <a:latin typeface="Arial" charset="0"/>
              </a:rPr>
              <a:t>E</a:t>
            </a:r>
            <a:r>
              <a:rPr lang="en-US" altLang="cs-CZ" sz="2400" b="0">
                <a:solidFill>
                  <a:srgbClr val="339933"/>
                </a:solidFill>
                <a:latin typeface="Arial" charset="0"/>
              </a:rPr>
              <a:t> = 12</a:t>
            </a:r>
            <a:endParaRPr lang="cs-CZ" altLang="cs-CZ" sz="2400" b="0">
              <a:solidFill>
                <a:srgbClr val="339933"/>
              </a:solidFill>
              <a:latin typeface="Arial" charset="0"/>
            </a:endParaRPr>
          </a:p>
        </p:txBody>
      </p:sp>
      <p:cxnSp>
        <p:nvCxnSpPr>
          <p:cNvPr id="15" name="Přímá spojnice 14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4791654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25" y="1282700"/>
            <a:ext cx="4305300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sp>
        <p:nvSpPr>
          <p:cNvPr id="11267" name="Rectangle 8"/>
          <p:cNvSpPr>
            <a:spLocks noGrp="1" noChangeArrowheads="1"/>
          </p:cNvSpPr>
          <p:nvPr>
            <p:ph type="title"/>
          </p:nvPr>
        </p:nvSpPr>
        <p:spPr>
          <a:xfrm>
            <a:off x="467544" y="336550"/>
            <a:ext cx="4513759" cy="638810"/>
          </a:xfrm>
        </p:spPr>
        <p:txBody>
          <a:bodyPr>
            <a:noAutofit/>
          </a:bodyPr>
          <a:lstStyle/>
          <a:p>
            <a:pPr algn="l" eaLnBrk="1" hangingPunct="1"/>
            <a:r>
              <a:rPr lang="cs-CZ" altLang="cs-CZ" sz="3200" u="sng" dirty="0">
                <a:solidFill>
                  <a:srgbClr val="0000B4"/>
                </a:solidFill>
                <a:latin typeface="Trebuchet MS" pitchFamily="34" charset="0"/>
              </a:rPr>
              <a:t>Kvocient regularity</a:t>
            </a:r>
            <a:endParaRPr lang="en-US" altLang="cs-CZ" sz="320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pic>
        <p:nvPicPr>
          <p:cNvPr id="1126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88" y="2071688"/>
            <a:ext cx="33178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sp>
        <p:nvSpPr>
          <p:cNvPr id="11270" name="Rectangle 51"/>
          <p:cNvSpPr>
            <a:spLocks noChangeArrowheads="1"/>
          </p:cNvSpPr>
          <p:nvPr/>
        </p:nvSpPr>
        <p:spPr bwMode="auto">
          <a:xfrm>
            <a:off x="576719" y="962607"/>
            <a:ext cx="42640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latin typeface="Trebuchet MS" panose="020B0603020202020204" pitchFamily="34" charset="0"/>
              </a:rPr>
              <a:t>- míra chaotičnosti klasického systému</a:t>
            </a:r>
            <a:endParaRPr lang="cs-CZ" altLang="cs-CZ" sz="1600" b="0" dirty="0">
              <a:latin typeface="Trebuchet MS" panose="020B0603020202020204" pitchFamily="34" charset="0"/>
            </a:endParaRPr>
          </a:p>
        </p:txBody>
      </p:sp>
      <p:pic>
        <p:nvPicPr>
          <p:cNvPr id="11271" name="Picture 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153" y="2827337"/>
            <a:ext cx="1846262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Rectangle 55"/>
          <p:cNvSpPr>
            <a:spLocks noChangeArrowheads="1"/>
          </p:cNvSpPr>
          <p:nvPr/>
        </p:nvSpPr>
        <p:spPr bwMode="auto">
          <a:xfrm>
            <a:off x="1208178" y="2828925"/>
            <a:ext cx="1906587" cy="973137"/>
          </a:xfrm>
          <a:prstGeom prst="rect">
            <a:avLst/>
          </a:prstGeom>
          <a:solidFill>
            <a:srgbClr val="FFCC0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11274" name="TextovéPole 12"/>
          <p:cNvSpPr txBox="1">
            <a:spLocks noChangeArrowheads="1"/>
          </p:cNvSpPr>
          <p:nvPr/>
        </p:nvSpPr>
        <p:spPr bwMode="auto">
          <a:xfrm>
            <a:off x="1620545" y="3900096"/>
            <a:ext cx="217639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500" b="0" dirty="0">
                <a:latin typeface="Trebuchet MS" pitchFamily="34" charset="0"/>
              </a:rPr>
              <a:t>Celkový povrch řezu</a:t>
            </a:r>
          </a:p>
        </p:txBody>
      </p:sp>
      <p:sp>
        <p:nvSpPr>
          <p:cNvPr id="11275" name="TextovéPole 13"/>
          <p:cNvSpPr txBox="1">
            <a:spLocks noChangeArrowheads="1"/>
          </p:cNvSpPr>
          <p:nvPr/>
        </p:nvSpPr>
        <p:spPr bwMode="auto">
          <a:xfrm>
            <a:off x="1434838" y="2116579"/>
            <a:ext cx="250144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500" b="0" dirty="0">
                <a:latin typeface="Trebuchet MS" pitchFamily="34" charset="0"/>
              </a:rPr>
              <a:t>Povrch řezu pokrytého regulárními trajektoriemi</a:t>
            </a:r>
          </a:p>
        </p:txBody>
      </p:sp>
      <p:sp>
        <p:nvSpPr>
          <p:cNvPr id="11276" name="Obdélník 50"/>
          <p:cNvSpPr>
            <a:spLocks noChangeArrowheads="1"/>
          </p:cNvSpPr>
          <p:nvPr/>
        </p:nvSpPr>
        <p:spPr bwMode="auto">
          <a:xfrm>
            <a:off x="4767263" y="1068388"/>
            <a:ext cx="831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0" dirty="0">
                <a:solidFill>
                  <a:srgbClr val="339933"/>
                </a:solidFill>
                <a:latin typeface="Symbol" pitchFamily="18" charset="2"/>
              </a:rPr>
              <a:t>g</a:t>
            </a:r>
            <a:r>
              <a:rPr lang="en-US" altLang="cs-CZ" sz="2400" b="0" dirty="0">
                <a:solidFill>
                  <a:srgbClr val="339933"/>
                </a:solidFill>
                <a:latin typeface="Arial" charset="0"/>
              </a:rPr>
              <a:t> = 1</a:t>
            </a:r>
            <a:endParaRPr lang="cs-CZ" altLang="cs-CZ" sz="2400" b="0" dirty="0">
              <a:solidFill>
                <a:srgbClr val="339933"/>
              </a:solidFill>
              <a:latin typeface="Arial" charset="0"/>
            </a:endParaRPr>
          </a:p>
        </p:txBody>
      </p:sp>
      <p:sp>
        <p:nvSpPr>
          <p:cNvPr id="11277" name="Obdélník 50"/>
          <p:cNvSpPr>
            <a:spLocks noChangeArrowheads="1"/>
          </p:cNvSpPr>
          <p:nvPr/>
        </p:nvSpPr>
        <p:spPr bwMode="auto">
          <a:xfrm>
            <a:off x="7472363" y="1038225"/>
            <a:ext cx="1082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0" i="1">
                <a:solidFill>
                  <a:srgbClr val="339933"/>
                </a:solidFill>
                <a:latin typeface="Arial" charset="0"/>
              </a:rPr>
              <a:t>E</a:t>
            </a:r>
            <a:r>
              <a:rPr lang="en-US" altLang="cs-CZ" sz="2400" b="0">
                <a:solidFill>
                  <a:srgbClr val="339933"/>
                </a:solidFill>
                <a:latin typeface="Arial" charset="0"/>
              </a:rPr>
              <a:t> = 12</a:t>
            </a:r>
            <a:endParaRPr lang="cs-CZ" altLang="cs-CZ" sz="2400" b="0">
              <a:solidFill>
                <a:srgbClr val="339933"/>
              </a:solidFill>
              <a:latin typeface="Arial" charset="0"/>
            </a:endParaRPr>
          </a:p>
        </p:txBody>
      </p:sp>
      <p:cxnSp>
        <p:nvCxnSpPr>
          <p:cNvPr id="15" name="Přímá spojnice 14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 descr="C:\Users\Pavel\Desktop\Graph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1465263"/>
            <a:ext cx="3881438" cy="29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Line 56"/>
          <p:cNvSpPr>
            <a:spLocks noChangeShapeType="1"/>
          </p:cNvSpPr>
          <p:nvPr/>
        </p:nvSpPr>
        <p:spPr bwMode="auto">
          <a:xfrm flipV="1">
            <a:off x="3108415" y="3305175"/>
            <a:ext cx="3468598" cy="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 type="oval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2" y="4856163"/>
            <a:ext cx="371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4781550" y="5218113"/>
            <a:ext cx="2052638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latin typeface="Arial" charset="0"/>
              </a:rPr>
              <a:t>REGUL</a:t>
            </a:r>
            <a:r>
              <a:rPr lang="en-US" altLang="cs-CZ" sz="1800" dirty="0">
                <a:latin typeface="Arial" charset="0"/>
              </a:rPr>
              <a:t>A</a:t>
            </a:r>
            <a:r>
              <a:rPr lang="cs-CZ" altLang="cs-CZ" sz="1800" dirty="0">
                <a:latin typeface="Arial" charset="0"/>
              </a:rPr>
              <a:t>R</a:t>
            </a:r>
            <a:r>
              <a:rPr lang="cs-CZ" altLang="cs-CZ" sz="1800" b="0" dirty="0">
                <a:latin typeface="Arial" charset="0"/>
              </a:rPr>
              <a:t> </a:t>
            </a:r>
            <a:r>
              <a:rPr lang="en-US" altLang="cs-CZ" sz="1800" b="0" dirty="0">
                <a:latin typeface="Arial" charset="0"/>
              </a:rPr>
              <a:t>area</a:t>
            </a:r>
            <a:endParaRPr lang="cs-CZ" altLang="cs-CZ" sz="1800" b="0" dirty="0">
              <a:latin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rgbClr val="F00000"/>
                </a:solidFill>
                <a:latin typeface="Arial" charset="0"/>
              </a:rPr>
              <a:t>CHAOTIC</a:t>
            </a:r>
            <a:r>
              <a:rPr lang="cs-CZ" altLang="cs-CZ" sz="1800" b="0" dirty="0">
                <a:solidFill>
                  <a:srgbClr val="F00000"/>
                </a:solidFill>
                <a:latin typeface="Arial" charset="0"/>
              </a:rPr>
              <a:t> </a:t>
            </a:r>
            <a:r>
              <a:rPr lang="en-US" altLang="cs-CZ" sz="1800" b="0" dirty="0">
                <a:solidFill>
                  <a:srgbClr val="F00000"/>
                </a:solidFill>
                <a:latin typeface="Arial" charset="0"/>
              </a:rPr>
              <a:t>area</a:t>
            </a:r>
            <a:endParaRPr lang="cs-CZ" altLang="cs-CZ" sz="2400" b="0" baseline="-25000" dirty="0">
              <a:solidFill>
                <a:srgbClr val="F00000"/>
              </a:solidFill>
              <a:latin typeface="Arial" charset="0"/>
            </a:endParaRPr>
          </a:p>
        </p:txBody>
      </p:sp>
      <p:sp>
        <p:nvSpPr>
          <p:cNvPr id="20" name="Rectangle 42"/>
          <p:cNvSpPr>
            <a:spLocks noChangeArrowheads="1"/>
          </p:cNvSpPr>
          <p:nvPr/>
        </p:nvSpPr>
        <p:spPr bwMode="auto">
          <a:xfrm>
            <a:off x="7048500" y="5381625"/>
            <a:ext cx="15906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0" i="1">
                <a:solidFill>
                  <a:schemeClr val="bg2"/>
                </a:solidFill>
                <a:latin typeface="Arial" charset="0"/>
              </a:rPr>
              <a:t>f</a:t>
            </a:r>
            <a:r>
              <a:rPr lang="en-US" altLang="cs-CZ" sz="2400" b="0" baseline="-25000">
                <a:solidFill>
                  <a:schemeClr val="bg2"/>
                </a:solidFill>
                <a:latin typeface="Arial" charset="0"/>
              </a:rPr>
              <a:t>reg</a:t>
            </a:r>
            <a:r>
              <a:rPr lang="en-US" altLang="cs-CZ" sz="2400" b="0">
                <a:solidFill>
                  <a:schemeClr val="bg2"/>
                </a:solidFill>
                <a:latin typeface="Arial" charset="0"/>
              </a:rPr>
              <a:t>=0.29</a:t>
            </a:r>
            <a:endParaRPr lang="cs-CZ" altLang="cs-CZ" sz="2400" b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2116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Pavel\Desktop\Grap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1204913"/>
            <a:ext cx="36322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482242" y="332655"/>
            <a:ext cx="45751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3200" b="0" i="1" dirty="0" err="1">
                <a:solidFill>
                  <a:srgbClr val="0000B4"/>
                </a:solidFill>
                <a:latin typeface="Trebuchet MS" pitchFamily="34" charset="0"/>
              </a:rPr>
              <a:t>f</a:t>
            </a:r>
            <a:r>
              <a:rPr lang="en-US" altLang="cs-CZ" sz="3200" b="0" baseline="-25000" dirty="0" err="1">
                <a:solidFill>
                  <a:srgbClr val="0000B4"/>
                </a:solidFill>
                <a:latin typeface="Trebuchet MS" pitchFamily="34" charset="0"/>
              </a:rPr>
              <a:t>reg</a:t>
            </a:r>
            <a:r>
              <a:rPr lang="en-US" altLang="cs-CZ" sz="3200" b="0" dirty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cs-CZ" altLang="cs-CZ" sz="3200" u="sng" dirty="0">
                <a:solidFill>
                  <a:srgbClr val="0000B4"/>
                </a:solidFill>
                <a:latin typeface="Trebuchet MS" pitchFamily="34" charset="0"/>
              </a:rPr>
              <a:t>závisí na energii</a:t>
            </a:r>
            <a:r>
              <a:rPr lang="en-US" altLang="cs-CZ" sz="3200" u="sng" dirty="0">
                <a:solidFill>
                  <a:srgbClr val="0000B4"/>
                </a:solidFill>
                <a:latin typeface="Trebuchet MS" pitchFamily="34" charset="0"/>
              </a:rPr>
              <a:t>!</a:t>
            </a:r>
            <a:endParaRPr lang="cs-CZ" altLang="cs-CZ" sz="3200" b="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pic>
        <p:nvPicPr>
          <p:cNvPr id="14340" name="Picture 12" descr="Grap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3378200"/>
            <a:ext cx="1525588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3" descr="Grap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338" y="4833938"/>
            <a:ext cx="1525587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18"/>
          <p:cNvSpPr txBox="1">
            <a:spLocks noChangeArrowheads="1"/>
          </p:cNvSpPr>
          <p:nvPr/>
        </p:nvSpPr>
        <p:spPr bwMode="auto">
          <a:xfrm>
            <a:off x="3414713" y="3787775"/>
            <a:ext cx="9858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>
                <a:latin typeface="Trebuchet MS" pitchFamily="34" charset="0"/>
              </a:rPr>
              <a:t>(a) </a:t>
            </a:r>
            <a:r>
              <a:rPr lang="en-US" altLang="cs-CZ" sz="1600" i="1">
                <a:latin typeface="Trebuchet MS" pitchFamily="34" charset="0"/>
              </a:rPr>
              <a:t>E</a:t>
            </a:r>
            <a:r>
              <a:rPr lang="en-US" altLang="cs-CZ" sz="1600">
                <a:latin typeface="Trebuchet MS" pitchFamily="34" charset="0"/>
              </a:rPr>
              <a:t> = 1</a:t>
            </a:r>
            <a:endParaRPr lang="cs-CZ" altLang="cs-CZ" sz="1600">
              <a:latin typeface="Trebuchet MS" pitchFamily="34" charset="0"/>
            </a:endParaRPr>
          </a:p>
        </p:txBody>
      </p:sp>
      <p:sp>
        <p:nvSpPr>
          <p:cNvPr id="14343" name="Text Box 19"/>
          <p:cNvSpPr txBox="1">
            <a:spLocks noChangeArrowheads="1"/>
          </p:cNvSpPr>
          <p:nvPr/>
        </p:nvSpPr>
        <p:spPr bwMode="auto">
          <a:xfrm>
            <a:off x="3422650" y="5067300"/>
            <a:ext cx="9953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>
                <a:latin typeface="Trebuchet MS" pitchFamily="34" charset="0"/>
              </a:rPr>
              <a:t>(b) </a:t>
            </a:r>
            <a:r>
              <a:rPr lang="en-US" altLang="cs-CZ" sz="1600" i="1">
                <a:latin typeface="Trebuchet MS" pitchFamily="34" charset="0"/>
              </a:rPr>
              <a:t>E</a:t>
            </a:r>
            <a:r>
              <a:rPr lang="en-US" altLang="cs-CZ" sz="1600">
                <a:latin typeface="Trebuchet MS" pitchFamily="34" charset="0"/>
              </a:rPr>
              <a:t> = 5</a:t>
            </a:r>
            <a:endParaRPr lang="cs-CZ" altLang="cs-CZ" sz="1600">
              <a:latin typeface="Trebuchet MS" pitchFamily="34" charset="0"/>
            </a:endParaRPr>
          </a:p>
        </p:txBody>
      </p:sp>
      <p:sp>
        <p:nvSpPr>
          <p:cNvPr id="14344" name="Text Box 20"/>
          <p:cNvSpPr txBox="1">
            <a:spLocks noChangeArrowheads="1"/>
          </p:cNvSpPr>
          <p:nvPr/>
        </p:nvSpPr>
        <p:spPr bwMode="auto">
          <a:xfrm>
            <a:off x="5364163" y="4038600"/>
            <a:ext cx="1101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>
                <a:latin typeface="Trebuchet MS" pitchFamily="34" charset="0"/>
              </a:rPr>
              <a:t>(c) </a:t>
            </a:r>
            <a:r>
              <a:rPr lang="en-US" altLang="cs-CZ" sz="1600" i="1">
                <a:latin typeface="Trebuchet MS" pitchFamily="34" charset="0"/>
              </a:rPr>
              <a:t>E</a:t>
            </a:r>
            <a:r>
              <a:rPr lang="en-US" altLang="cs-CZ" sz="1600">
                <a:latin typeface="Trebuchet MS" pitchFamily="34" charset="0"/>
              </a:rPr>
              <a:t> = 14</a:t>
            </a:r>
            <a:endParaRPr lang="cs-CZ" altLang="cs-CZ" sz="1600">
              <a:latin typeface="Trebuchet MS" pitchFamily="34" charset="0"/>
            </a:endParaRPr>
          </a:p>
        </p:txBody>
      </p:sp>
      <p:pic>
        <p:nvPicPr>
          <p:cNvPr id="14345" name="Picture 35" descr="C:\Users\Pavel\Desktop\Graph E=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3603625"/>
            <a:ext cx="17145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36" descr="C:\Users\Pavel\Desktop\Graph E=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4997450"/>
            <a:ext cx="17160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37" descr="C:\Users\Pavel\Desktop\Graph E=1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738" y="4338638"/>
            <a:ext cx="17160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8" name="Oval 24"/>
          <p:cNvSpPr>
            <a:spLocks noChangeArrowheads="1"/>
          </p:cNvSpPr>
          <p:nvPr/>
        </p:nvSpPr>
        <p:spPr bwMode="auto">
          <a:xfrm>
            <a:off x="2476500" y="1847850"/>
            <a:ext cx="106363" cy="107950"/>
          </a:xfrm>
          <a:prstGeom prst="ellipse">
            <a:avLst/>
          </a:prstGeom>
          <a:solidFill>
            <a:srgbClr val="FF00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14349" name="Oval 25"/>
          <p:cNvSpPr>
            <a:spLocks noChangeArrowheads="1"/>
          </p:cNvSpPr>
          <p:nvPr/>
        </p:nvSpPr>
        <p:spPr bwMode="auto">
          <a:xfrm>
            <a:off x="3300413" y="3406775"/>
            <a:ext cx="106362" cy="107950"/>
          </a:xfrm>
          <a:prstGeom prst="ellipse">
            <a:avLst/>
          </a:prstGeom>
          <a:solidFill>
            <a:srgbClr val="FF00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14350" name="Rectangle 29"/>
          <p:cNvSpPr>
            <a:spLocks noChangeArrowheads="1"/>
          </p:cNvSpPr>
          <p:nvPr/>
        </p:nvSpPr>
        <p:spPr bwMode="auto">
          <a:xfrm>
            <a:off x="5053013" y="2243138"/>
            <a:ext cx="438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>
                <a:latin typeface="Trebuchet MS" pitchFamily="34" charset="0"/>
              </a:rPr>
              <a:t>(c)</a:t>
            </a:r>
            <a:endParaRPr lang="cs-CZ" altLang="cs-CZ" sz="1600">
              <a:latin typeface="Trebuchet MS" pitchFamily="34" charset="0"/>
            </a:endParaRPr>
          </a:p>
        </p:txBody>
      </p:sp>
      <p:sp>
        <p:nvSpPr>
          <p:cNvPr id="14351" name="Rectangle 30"/>
          <p:cNvSpPr>
            <a:spLocks noChangeArrowheads="1"/>
          </p:cNvSpPr>
          <p:nvPr/>
        </p:nvSpPr>
        <p:spPr bwMode="auto">
          <a:xfrm>
            <a:off x="2571750" y="1717675"/>
            <a:ext cx="444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>
                <a:latin typeface="Trebuchet MS" pitchFamily="34" charset="0"/>
              </a:rPr>
              <a:t>(a)</a:t>
            </a:r>
            <a:endParaRPr lang="cs-CZ" altLang="cs-CZ" sz="1600">
              <a:latin typeface="Trebuchet MS" pitchFamily="34" charset="0"/>
            </a:endParaRPr>
          </a:p>
        </p:txBody>
      </p:sp>
      <p:sp>
        <p:nvSpPr>
          <p:cNvPr id="14352" name="Rectangle 31"/>
          <p:cNvSpPr>
            <a:spLocks noChangeArrowheads="1"/>
          </p:cNvSpPr>
          <p:nvPr/>
        </p:nvSpPr>
        <p:spPr bwMode="auto">
          <a:xfrm>
            <a:off x="3148013" y="3035300"/>
            <a:ext cx="4508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>
                <a:latin typeface="Trebuchet MS" pitchFamily="34" charset="0"/>
              </a:rPr>
              <a:t>(b)</a:t>
            </a:r>
            <a:endParaRPr lang="cs-CZ" altLang="cs-CZ" sz="1600">
              <a:latin typeface="Trebuchet MS" pitchFamily="34" charset="0"/>
            </a:endParaRPr>
          </a:p>
        </p:txBody>
      </p:sp>
      <p:sp>
        <p:nvSpPr>
          <p:cNvPr id="14353" name="Oval 26"/>
          <p:cNvSpPr>
            <a:spLocks noChangeArrowheads="1"/>
          </p:cNvSpPr>
          <p:nvPr/>
        </p:nvSpPr>
        <p:spPr bwMode="auto">
          <a:xfrm>
            <a:off x="5229225" y="2589213"/>
            <a:ext cx="106363" cy="107950"/>
          </a:xfrm>
          <a:prstGeom prst="ellipse">
            <a:avLst/>
          </a:prstGeom>
          <a:solidFill>
            <a:srgbClr val="FF00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14354" name="Obdélník 50"/>
          <p:cNvSpPr>
            <a:spLocks noChangeArrowheads="1"/>
          </p:cNvSpPr>
          <p:nvPr/>
        </p:nvSpPr>
        <p:spPr bwMode="auto">
          <a:xfrm>
            <a:off x="7691484" y="1110397"/>
            <a:ext cx="831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0" dirty="0">
                <a:solidFill>
                  <a:srgbClr val="339933"/>
                </a:solidFill>
                <a:latin typeface="Symbol" pitchFamily="18" charset="2"/>
              </a:rPr>
              <a:t>g</a:t>
            </a:r>
            <a:r>
              <a:rPr lang="en-US" altLang="cs-CZ" sz="2400" b="0" dirty="0">
                <a:solidFill>
                  <a:srgbClr val="339933"/>
                </a:solidFill>
                <a:latin typeface="Arial" charset="0"/>
              </a:rPr>
              <a:t> = 1</a:t>
            </a:r>
            <a:endParaRPr lang="cs-CZ" altLang="cs-CZ" sz="2400" b="0" dirty="0">
              <a:solidFill>
                <a:srgbClr val="339933"/>
              </a:solidFill>
              <a:latin typeface="Arial" charset="0"/>
            </a:endParaRPr>
          </a:p>
        </p:txBody>
      </p:sp>
      <p:pic>
        <p:nvPicPr>
          <p:cNvPr id="14355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4897438"/>
            <a:ext cx="27622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1435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0" y="4283075"/>
            <a:ext cx="276225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1435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8" y="1397000"/>
            <a:ext cx="485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14358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050" y="3100388"/>
            <a:ext cx="27463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14359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0" y="6002338"/>
            <a:ext cx="30956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14360" name="Picture 5" descr="C:\Users\Pavel\Desktop\7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538" y="4259263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61" name="TextovéPole 33"/>
          <p:cNvSpPr txBox="1">
            <a:spLocks noChangeArrowheads="1"/>
          </p:cNvSpPr>
          <p:nvPr/>
        </p:nvSpPr>
        <p:spPr bwMode="auto">
          <a:xfrm>
            <a:off x="2570163" y="1209809"/>
            <a:ext cx="22240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dirty="0">
                <a:latin typeface="Trebuchet MS" pitchFamily="34" charset="0"/>
              </a:rPr>
              <a:t>Malé amplitudy vibrací – </a:t>
            </a:r>
            <a:r>
              <a:rPr lang="cs-CZ" altLang="cs-CZ" sz="1400" b="1" dirty="0">
                <a:latin typeface="Trebuchet MS" pitchFamily="34" charset="0"/>
              </a:rPr>
              <a:t>harmonická aproximace</a:t>
            </a:r>
          </a:p>
        </p:txBody>
      </p:sp>
      <p:sp>
        <p:nvSpPr>
          <p:cNvPr id="14362" name="TextovéPole 34"/>
          <p:cNvSpPr txBox="1">
            <a:spLocks noChangeArrowheads="1"/>
          </p:cNvSpPr>
          <p:nvPr/>
        </p:nvSpPr>
        <p:spPr bwMode="auto">
          <a:xfrm>
            <a:off x="2768333" y="2790825"/>
            <a:ext cx="1736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dirty="0">
                <a:latin typeface="Trebuchet MS" pitchFamily="34" charset="0"/>
              </a:rPr>
              <a:t>Tady vládne </a:t>
            </a:r>
            <a:r>
              <a:rPr lang="cs-CZ" altLang="cs-CZ" sz="1400" b="1" dirty="0">
                <a:solidFill>
                  <a:srgbClr val="C00000"/>
                </a:solidFill>
                <a:latin typeface="Trebuchet MS" pitchFamily="34" charset="0"/>
              </a:rPr>
              <a:t>chaos</a:t>
            </a:r>
          </a:p>
        </p:txBody>
      </p:sp>
      <p:sp>
        <p:nvSpPr>
          <p:cNvPr id="14363" name="TextovéPole 36"/>
          <p:cNvSpPr txBox="1">
            <a:spLocks noChangeArrowheads="1"/>
          </p:cNvSpPr>
          <p:nvPr/>
        </p:nvSpPr>
        <p:spPr bwMode="auto">
          <a:xfrm>
            <a:off x="5799138" y="2141538"/>
            <a:ext cx="21526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dirty="0">
                <a:latin typeface="Trebuchet MS" pitchFamily="34" charset="0"/>
              </a:rPr>
              <a:t>Na důležitosti nabírají </a:t>
            </a:r>
            <a:r>
              <a:rPr lang="cs-CZ" altLang="cs-CZ" sz="1400" b="1" dirty="0">
                <a:solidFill>
                  <a:srgbClr val="C00000"/>
                </a:solidFill>
                <a:latin typeface="Trebuchet MS" pitchFamily="34" charset="0"/>
              </a:rPr>
              <a:t>stabilní rotace</a:t>
            </a:r>
          </a:p>
        </p:txBody>
      </p:sp>
      <p:pic>
        <p:nvPicPr>
          <p:cNvPr id="14364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25" y="5737225"/>
            <a:ext cx="30956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cxnSp>
        <p:nvCxnSpPr>
          <p:cNvPr id="30" name="Přímá spojnice 29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2144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Přímá spojnice 12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558194" y="332656"/>
            <a:ext cx="788359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sz="3200" b="0" u="sng" dirty="0" err="1">
                <a:solidFill>
                  <a:srgbClr val="CC3300"/>
                </a:solidFill>
                <a:latin typeface="Trebuchet MS" panose="020B0603020202020204" pitchFamily="34" charset="0"/>
              </a:rPr>
              <a:t>Dickeho</a:t>
            </a:r>
            <a:r>
              <a:rPr lang="cs-CZ" sz="3200" b="0" u="sng" dirty="0">
                <a:solidFill>
                  <a:srgbClr val="CC3300"/>
                </a:solidFill>
                <a:latin typeface="Trebuchet MS" panose="020B0603020202020204" pitchFamily="34" charset="0"/>
              </a:rPr>
              <a:t> model </a:t>
            </a:r>
            <a:r>
              <a:rPr lang="cs-CZ" sz="3200" b="0" u="sng" dirty="0" err="1">
                <a:solidFill>
                  <a:srgbClr val="CC3300"/>
                </a:solidFill>
                <a:latin typeface="Trebuchet MS" panose="020B0603020202020204" pitchFamily="34" charset="0"/>
              </a:rPr>
              <a:t>superradiance</a:t>
            </a:r>
            <a:endParaRPr lang="en-US" sz="3200" b="0" u="sng" dirty="0">
              <a:solidFill>
                <a:srgbClr val="CC3300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87305" y="1013199"/>
            <a:ext cx="79962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00"/>
              </a:spcAft>
              <a:buFontTx/>
              <a:buChar char="-"/>
            </a:pPr>
            <a:r>
              <a:rPr lang="cs-CZ" sz="1600" dirty="0">
                <a:latin typeface="Trebuchet MS" pitchFamily="34" charset="0"/>
              </a:rPr>
              <a:t>Interakce </a:t>
            </a:r>
            <a:r>
              <a:rPr lang="cs-CZ" sz="1600" b="1" dirty="0">
                <a:latin typeface="Trebuchet MS" pitchFamily="34" charset="0"/>
              </a:rPr>
              <a:t>monochromatického EM pole</a:t>
            </a:r>
            <a:r>
              <a:rPr lang="en-GB" sz="1600" dirty="0">
                <a:latin typeface="Trebuchet MS" pitchFamily="34" charset="0"/>
              </a:rPr>
              <a:t> </a:t>
            </a:r>
            <a:r>
              <a:rPr lang="cs-CZ" sz="1600" dirty="0">
                <a:latin typeface="Trebuchet MS" pitchFamily="34" charset="0"/>
              </a:rPr>
              <a:t>s</a:t>
            </a:r>
            <a:r>
              <a:rPr lang="en-GB" sz="1600" dirty="0">
                <a:latin typeface="Trebuchet MS" pitchFamily="34" charset="0"/>
              </a:rPr>
              <a:t> </a:t>
            </a:r>
            <a:r>
              <a:rPr lang="cs-CZ" sz="1600" b="1" dirty="0">
                <a:latin typeface="Trebuchet MS" pitchFamily="34" charset="0"/>
              </a:rPr>
              <a:t>řetízkem </a:t>
            </a:r>
            <a:r>
              <a:rPr lang="cs-CZ" sz="1600" b="1" dirty="0" err="1">
                <a:latin typeface="Trebuchet MS" pitchFamily="34" charset="0"/>
              </a:rPr>
              <a:t>dvouhladinových</a:t>
            </a:r>
            <a:r>
              <a:rPr lang="cs-CZ" sz="1600" b="1" dirty="0">
                <a:latin typeface="Trebuchet MS" pitchFamily="34" charset="0"/>
              </a:rPr>
              <a:t> atomů</a:t>
            </a:r>
            <a:endParaRPr lang="en-GB" sz="1600" b="1" dirty="0">
              <a:latin typeface="Trebuchet MS" pitchFamily="34" charset="0"/>
            </a:endParaRPr>
          </a:p>
        </p:txBody>
      </p:sp>
      <p:sp>
        <p:nvSpPr>
          <p:cNvPr id="38" name="Text Box 22"/>
          <p:cNvSpPr txBox="1">
            <a:spLocks noChangeArrowheads="1"/>
          </p:cNvSpPr>
          <p:nvPr/>
        </p:nvSpPr>
        <p:spPr bwMode="auto">
          <a:xfrm>
            <a:off x="4349416" y="2046282"/>
            <a:ext cx="456556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sz="1300" b="0" dirty="0" err="1">
                <a:latin typeface="Book Antiqua" panose="02040602050305030304" pitchFamily="18" charset="0"/>
              </a:rPr>
              <a:t>R.H</a:t>
            </a:r>
            <a:r>
              <a:rPr lang="cs-CZ" sz="1300" b="0" dirty="0">
                <a:latin typeface="Book Antiqua" panose="02040602050305030304" pitchFamily="18" charset="0"/>
              </a:rPr>
              <a:t>, </a:t>
            </a:r>
            <a:r>
              <a:rPr lang="cs-CZ" sz="1300" b="0" dirty="0" err="1">
                <a:latin typeface="Book Antiqua" panose="02040602050305030304" pitchFamily="18" charset="0"/>
              </a:rPr>
              <a:t>Dicke</a:t>
            </a:r>
            <a:r>
              <a:rPr lang="cs-CZ" sz="1300" b="0" dirty="0">
                <a:latin typeface="Book Antiqua" panose="02040602050305030304" pitchFamily="18" charset="0"/>
              </a:rPr>
              <a:t>, </a:t>
            </a:r>
            <a:r>
              <a:rPr lang="cs-CZ" sz="1300" b="0" i="1" dirty="0" err="1">
                <a:latin typeface="Book Antiqua" panose="02040602050305030304" pitchFamily="18" charset="0"/>
              </a:rPr>
              <a:t>Phys</a:t>
            </a:r>
            <a:r>
              <a:rPr lang="cs-CZ" sz="1300" b="0" i="1" dirty="0">
                <a:latin typeface="Book Antiqua" panose="02040602050305030304" pitchFamily="18" charset="0"/>
              </a:rPr>
              <a:t>. </a:t>
            </a:r>
            <a:r>
              <a:rPr lang="cs-CZ" sz="1300" b="0" i="1" dirty="0" err="1">
                <a:latin typeface="Book Antiqua" panose="02040602050305030304" pitchFamily="18" charset="0"/>
              </a:rPr>
              <a:t>Rev</a:t>
            </a:r>
            <a:r>
              <a:rPr lang="cs-CZ" sz="1300" b="0" i="1" dirty="0">
                <a:latin typeface="Book Antiqua" panose="02040602050305030304" pitchFamily="18" charset="0"/>
              </a:rPr>
              <a:t>. </a:t>
            </a:r>
            <a:r>
              <a:rPr lang="cs-CZ" sz="1300" b="0" dirty="0">
                <a:latin typeface="Book Antiqua" panose="02040602050305030304" pitchFamily="18" charset="0"/>
              </a:rPr>
              <a:t>93, 99 (1954)</a:t>
            </a:r>
          </a:p>
          <a:p>
            <a:pPr algn="r" eaLnBrk="1" hangingPunct="1"/>
            <a:r>
              <a:rPr lang="cs-CZ" sz="1300" b="0" dirty="0">
                <a:latin typeface="Book Antiqua" panose="02040602050305030304" pitchFamily="18" charset="0"/>
              </a:rPr>
              <a:t>K. </a:t>
            </a:r>
            <a:r>
              <a:rPr lang="cs-CZ" sz="1300" b="0" dirty="0" err="1">
                <a:latin typeface="Book Antiqua" panose="02040602050305030304" pitchFamily="18" charset="0"/>
              </a:rPr>
              <a:t>Hepp</a:t>
            </a:r>
            <a:r>
              <a:rPr lang="cs-CZ" sz="1300" b="0" dirty="0">
                <a:latin typeface="Book Antiqua" panose="02040602050305030304" pitchFamily="18" charset="0"/>
              </a:rPr>
              <a:t>, E. </a:t>
            </a:r>
            <a:r>
              <a:rPr lang="cs-CZ" sz="1300" b="0" dirty="0" err="1">
                <a:latin typeface="Book Antiqua" panose="02040602050305030304" pitchFamily="18" charset="0"/>
              </a:rPr>
              <a:t>Lieb</a:t>
            </a:r>
            <a:r>
              <a:rPr lang="cs-CZ" sz="1300" b="0" dirty="0">
                <a:latin typeface="Book Antiqua" panose="02040602050305030304" pitchFamily="18" charset="0"/>
              </a:rPr>
              <a:t>, </a:t>
            </a:r>
            <a:r>
              <a:rPr lang="cs-CZ" sz="1300" b="0" i="1" dirty="0">
                <a:latin typeface="Book Antiqua" panose="02040602050305030304" pitchFamily="18" charset="0"/>
              </a:rPr>
              <a:t>Ann. </a:t>
            </a:r>
            <a:r>
              <a:rPr lang="cs-CZ" sz="1300" b="0" i="1" dirty="0" err="1">
                <a:latin typeface="Book Antiqua" panose="02040602050305030304" pitchFamily="18" charset="0"/>
              </a:rPr>
              <a:t>Phys</a:t>
            </a:r>
            <a:r>
              <a:rPr lang="cs-CZ" sz="1300" b="0" i="1" dirty="0">
                <a:latin typeface="Book Antiqua" panose="02040602050305030304" pitchFamily="18" charset="0"/>
              </a:rPr>
              <a:t>. </a:t>
            </a:r>
            <a:r>
              <a:rPr lang="cs-CZ" sz="1300" b="0" dirty="0">
                <a:latin typeface="Book Antiqua" panose="02040602050305030304" pitchFamily="18" charset="0"/>
              </a:rPr>
              <a:t>76, 360 (1973)</a:t>
            </a:r>
            <a:endParaRPr lang="cs-CZ" sz="1300" b="0" i="1" dirty="0">
              <a:latin typeface="Book Antiqua" panose="0204060205030503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13" y="2901372"/>
            <a:ext cx="4447075" cy="2121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31013" y="5190097"/>
            <a:ext cx="3505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CC3300"/>
                </a:solidFill>
                <a:latin typeface="Trebuchet MS" pitchFamily="34" charset="0"/>
              </a:rPr>
              <a:t>Klasická limita </a:t>
            </a:r>
            <a:r>
              <a:rPr lang="cs-CZ" sz="2000" dirty="0" err="1">
                <a:solidFill>
                  <a:srgbClr val="CC3300"/>
                </a:solidFill>
                <a:latin typeface="Trebuchet MS" pitchFamily="34" charset="0"/>
              </a:rPr>
              <a:t>Hamiltoniánu</a:t>
            </a:r>
            <a:endParaRPr lang="cs-CZ" sz="2000" dirty="0">
              <a:solidFill>
                <a:srgbClr val="CC3300"/>
              </a:solidFill>
              <a:latin typeface="Trebuchet MS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665" y="1429062"/>
            <a:ext cx="5975033" cy="61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710605" y="3535101"/>
                <a:ext cx="1570644" cy="7846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cs-CZ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1" i="0" smtClean="0">
                              <a:latin typeface="Cambria Math"/>
                            </a:rPr>
                            <m:t>𝐉</m:t>
                          </m:r>
                        </m:e>
                      </m:acc>
                      <m:r>
                        <a:rPr lang="en-US" sz="16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sz="1600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1" i="1" smtClean="0">
                                      <a:latin typeface="Cambria Math"/>
                                    </a:rPr>
                                    <m:t>𝝈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𝑖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600" b="0" i="1" smtClean="0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cs-CZ" sz="16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605" y="3535101"/>
                <a:ext cx="1570644" cy="78463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3953164" y="6513634"/>
            <a:ext cx="494262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300" b="0" dirty="0">
                <a:latin typeface="Book Antiqua" panose="02040602050305030304" pitchFamily="18" charset="0"/>
              </a:rPr>
              <a:t>M. Kloc, P. Stránský, P. Cejnar</a:t>
            </a:r>
            <a:r>
              <a:rPr lang="en-US" sz="1300" b="0" dirty="0">
                <a:latin typeface="Book Antiqua" panose="02040602050305030304" pitchFamily="18" charset="0"/>
              </a:rPr>
              <a:t>,</a:t>
            </a:r>
            <a:r>
              <a:rPr lang="cs-CZ" sz="1300" b="0" dirty="0">
                <a:latin typeface="Book Antiqua" panose="02040602050305030304" pitchFamily="18" charset="0"/>
              </a:rPr>
              <a:t> </a:t>
            </a:r>
            <a:r>
              <a:rPr lang="cs-CZ" sz="1300" b="0" i="1" dirty="0">
                <a:latin typeface="Book Antiqua" panose="02040602050305030304" pitchFamily="18" charset="0"/>
              </a:rPr>
              <a:t>Ann. </a:t>
            </a:r>
            <a:r>
              <a:rPr lang="cs-CZ" sz="1300" b="0" i="1" dirty="0" err="1">
                <a:latin typeface="Book Antiqua" panose="02040602050305030304" pitchFamily="18" charset="0"/>
              </a:rPr>
              <a:t>Phys</a:t>
            </a:r>
            <a:r>
              <a:rPr lang="cs-CZ" sz="1300" b="0" i="1" dirty="0">
                <a:latin typeface="Book Antiqua" panose="02040602050305030304" pitchFamily="18" charset="0"/>
              </a:rPr>
              <a:t>. </a:t>
            </a:r>
            <a:r>
              <a:rPr lang="cs-CZ" sz="1300" dirty="0">
                <a:latin typeface="Book Antiqua" panose="02040602050305030304" pitchFamily="18" charset="0"/>
              </a:rPr>
              <a:t>382</a:t>
            </a:r>
            <a:r>
              <a:rPr lang="cs-CZ" sz="1300" b="0" dirty="0">
                <a:latin typeface="Book Antiqua" panose="02040602050305030304" pitchFamily="18" charset="0"/>
              </a:rPr>
              <a:t>, 85 (2017)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/>
              <p:cNvSpPr txBox="1"/>
              <p:nvPr/>
            </p:nvSpPr>
            <p:spPr>
              <a:xfrm>
                <a:off x="796508" y="2110934"/>
                <a:ext cx="3800475" cy="62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300"/>
                  </a:spcAft>
                  <a:buFontTx/>
                  <a:buChar char="-"/>
                </a:pP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/>
                      </a:rPr>
                      <m:t>𝑓</m:t>
                    </m:r>
                    <m:r>
                      <a:rPr lang="en-US" sz="1600" b="0" i="1" smtClean="0">
                        <a:latin typeface="Cambria Math"/>
                      </a:rPr>
                      <m:t>=2</m:t>
                    </m:r>
                  </m:oMath>
                </a14:m>
                <a:r>
                  <a:rPr lang="en-US" sz="1600" dirty="0">
                    <a:latin typeface="Trebuchet MS" pitchFamily="34" charset="0"/>
                  </a:rPr>
                  <a:t> </a:t>
                </a:r>
                <a:r>
                  <a:rPr lang="cs-CZ" sz="1600" dirty="0">
                    <a:latin typeface="Trebuchet MS" pitchFamily="34" charset="0"/>
                  </a:rPr>
                  <a:t>stupně volnosti</a:t>
                </a:r>
              </a:p>
              <a:p>
                <a:pPr marL="285750" indent="-285750">
                  <a:spcAft>
                    <a:spcPts val="300"/>
                  </a:spcAft>
                  <a:buFontTx/>
                  <a:buChar char="-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 sz="1600" b="0" i="0" smtClean="0">
                        <a:latin typeface="Cambria Math"/>
                      </a:rPr>
                      <m:t>SU</m:t>
                    </m:r>
                    <m:d>
                      <m:dPr>
                        <m:ctrlPr>
                          <a:rPr lang="cs-CZ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1600" b="0" i="1" smtClean="0">
                            <a:latin typeface="Cambria Math"/>
                          </a:rPr>
                          <m:t>2</m:t>
                        </m:r>
                      </m:e>
                    </m:d>
                    <m:r>
                      <a:rPr lang="en-US" sz="1600" b="0" i="1" smtClean="0">
                        <a:latin typeface="Cambria Math"/>
                      </a:rPr>
                      <m:t>×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/>
                      </a:rPr>
                      <m:t>HW</m:t>
                    </m:r>
                    <m:r>
                      <a:rPr lang="en-US" sz="1600" b="0" i="1" smtClean="0">
                        <a:latin typeface="Cambria Math"/>
                      </a:rPr>
                      <m:t>(1)</m:t>
                    </m:r>
                  </m:oMath>
                </a14:m>
                <a:r>
                  <a:rPr lang="en-US" sz="1600" dirty="0">
                    <a:latin typeface="Trebuchet MS" pitchFamily="34" charset="0"/>
                  </a:rPr>
                  <a:t> algebra</a:t>
                </a:r>
                <a:endParaRPr lang="cs-CZ" sz="160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6" name="TextovéPo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508" y="2110934"/>
                <a:ext cx="3800475" cy="623248"/>
              </a:xfrm>
              <a:prstGeom prst="rect">
                <a:avLst/>
              </a:prstGeom>
              <a:blipFill rotWithShape="1">
                <a:blip r:embed="rId6"/>
                <a:stretch>
                  <a:fillRect l="-803" t="-3883" b="-1068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ovéPole 15"/>
              <p:cNvSpPr txBox="1"/>
              <p:nvPr/>
            </p:nvSpPr>
            <p:spPr>
              <a:xfrm>
                <a:off x="726836" y="5507801"/>
                <a:ext cx="8125070" cy="910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𝑐𝑙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𝜔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𝑗</m:t>
                      </m:r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</a:rPr>
                        <m:t>𝜆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4</m:t>
                              </m:r>
                            </m:den>
                          </m:f>
                        </m:e>
                      </m:ra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0" smtClean="0">
                                  <a:latin typeface="Cambria Math"/>
                                </a:rPr>
                                <m:t>1+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𝛿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𝑞𝑃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𝛿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𝑝𝑄</m:t>
                          </m:r>
                        </m:e>
                      </m:d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6" name="TextovéPol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836" y="5507801"/>
                <a:ext cx="8125070" cy="91069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8524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C000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Přímá spojnice 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C000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592183" y="332656"/>
            <a:ext cx="8316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>
                <a:solidFill>
                  <a:srgbClr val="C00000"/>
                </a:solidFill>
                <a:latin typeface="Trebuchet MS" panose="020B0603020202020204" pitchFamily="34" charset="0"/>
              </a:rPr>
              <a:t>Experimentální simulace </a:t>
            </a:r>
            <a:r>
              <a:rPr lang="cs-CZ" sz="3200" u="sng" dirty="0" err="1">
                <a:solidFill>
                  <a:srgbClr val="C00000"/>
                </a:solidFill>
                <a:latin typeface="Trebuchet MS" panose="020B0603020202020204" pitchFamily="34" charset="0"/>
              </a:rPr>
              <a:t>Dickeho</a:t>
            </a:r>
            <a:r>
              <a:rPr lang="cs-CZ" sz="3200" u="sng" dirty="0">
                <a:solidFill>
                  <a:srgbClr val="C00000"/>
                </a:solidFill>
                <a:latin typeface="Trebuchet MS" panose="020B0603020202020204" pitchFamily="34" charset="0"/>
              </a:rPr>
              <a:t> systému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25" y="1207929"/>
            <a:ext cx="7931211" cy="317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775066" y="5140425"/>
            <a:ext cx="7663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200" dirty="0">
                <a:latin typeface="Trebuchet MS" panose="020B0603020202020204" pitchFamily="34" charset="0"/>
              </a:rPr>
              <a:t>Iontový krystal v </a:t>
            </a:r>
            <a:r>
              <a:rPr lang="cs-CZ" sz="2200" dirty="0" err="1">
                <a:latin typeface="Trebuchet MS" panose="020B0603020202020204" pitchFamily="34" charset="0"/>
              </a:rPr>
              <a:t>Penningově</a:t>
            </a:r>
            <a:r>
              <a:rPr lang="cs-CZ" sz="2200" dirty="0">
                <a:latin typeface="Trebuchet MS" panose="020B0603020202020204" pitchFamily="34" charset="0"/>
              </a:rPr>
              <a:t> pasti ozařovaný dvěma lasery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526119" y="604375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>
                <a:latin typeface="Book Antiqua" panose="02040602050305030304" pitchFamily="18" charset="0"/>
              </a:rPr>
              <a:t>JILA, NIST, </a:t>
            </a:r>
            <a:r>
              <a:rPr lang="cs-CZ" dirty="0" err="1">
                <a:latin typeface="Book Antiqua" panose="02040602050305030304" pitchFamily="18" charset="0"/>
              </a:rPr>
              <a:t>Boulder</a:t>
            </a:r>
            <a:r>
              <a:rPr lang="cs-CZ" dirty="0">
                <a:latin typeface="Book Antiqua" panose="02040602050305030304" pitchFamily="18" charset="0"/>
              </a:rPr>
              <a:t>, Colorado, USA</a:t>
            </a:r>
          </a:p>
        </p:txBody>
      </p:sp>
    </p:spTree>
    <p:extLst>
      <p:ext uri="{BB962C8B-B14F-4D97-AF65-F5344CB8AC3E}">
        <p14:creationId xmlns:p14="http://schemas.microsoft.com/office/powerpoint/2010/main" val="3351096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" b="10264"/>
          <a:stretch/>
        </p:blipFill>
        <p:spPr bwMode="auto">
          <a:xfrm>
            <a:off x="896982" y="1483581"/>
            <a:ext cx="7801839" cy="4278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33412" y="332656"/>
            <a:ext cx="81870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200" b="0" u="sng" dirty="0">
                <a:solidFill>
                  <a:srgbClr val="C00000"/>
                </a:solidFill>
                <a:latin typeface="Trebuchet MS" panose="020B0603020202020204" pitchFamily="34" charset="0"/>
              </a:rPr>
              <a:t>Mapa klasického chaosu</a:t>
            </a:r>
            <a:endParaRPr lang="cs-CZ" altLang="cs-CZ" sz="2600" b="0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 flipV="1">
            <a:off x="778940" y="2580265"/>
            <a:ext cx="0" cy="234007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5"/>
              <p:cNvSpPr txBox="1">
                <a:spLocks noChangeArrowheads="1"/>
              </p:cNvSpPr>
              <p:nvPr/>
            </p:nvSpPr>
            <p:spPr bwMode="auto">
              <a:xfrm>
                <a:off x="554329" y="2066424"/>
                <a:ext cx="47943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altLang="cs-CZ" sz="2400" b="0" i="1" dirty="0" smtClean="0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cs-CZ" altLang="cs-CZ" sz="2400" b="0" i="1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9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4329" y="2066424"/>
                <a:ext cx="479430" cy="46166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Line 4"/>
          <p:cNvSpPr>
            <a:spLocks noChangeShapeType="1"/>
          </p:cNvSpPr>
          <p:nvPr/>
        </p:nvSpPr>
        <p:spPr bwMode="auto">
          <a:xfrm flipV="1">
            <a:off x="2141815" y="6074229"/>
            <a:ext cx="26130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/>
              <p:cNvSpPr txBox="1"/>
              <p:nvPr/>
            </p:nvSpPr>
            <p:spPr>
              <a:xfrm>
                <a:off x="5582194" y="5889563"/>
                <a:ext cx="33615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>
                    <a:latin typeface="Trebuchet MS" panose="020B0603020202020204" pitchFamily="34" charset="0"/>
                  </a:rPr>
                  <a:t>Laditelný parametr systému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𝜆</m:t>
                    </m:r>
                  </m:oMath>
                </a14:m>
                <a:endParaRPr lang="cs-CZ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194" y="5889563"/>
                <a:ext cx="3361509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1633" t="-9836" b="-2295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Přímá spojnice 11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624702" y="873889"/>
            <a:ext cx="41022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  <a:latin typeface="Trebuchet MS" panose="020B0603020202020204" pitchFamily="34" charset="0"/>
              </a:rPr>
              <a:t>(</a:t>
            </a:r>
            <a:r>
              <a:rPr lang="cs-CZ" sz="2200" dirty="0">
                <a:solidFill>
                  <a:srgbClr val="C00000"/>
                </a:solidFill>
                <a:latin typeface="Trebuchet MS" panose="020B0603020202020204" pitchFamily="34" charset="0"/>
              </a:rPr>
              <a:t>v </a:t>
            </a:r>
            <a:r>
              <a:rPr lang="en-US" sz="22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Dicke</a:t>
            </a:r>
            <a:r>
              <a:rPr lang="cs-CZ" sz="2200" dirty="0">
                <a:solidFill>
                  <a:srgbClr val="C00000"/>
                </a:solidFill>
                <a:latin typeface="Trebuchet MS" panose="020B0603020202020204" pitchFamily="34" charset="0"/>
              </a:rPr>
              <a:t>ho</a:t>
            </a:r>
            <a:r>
              <a:rPr lang="en-US" sz="2200" dirty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cs-CZ" sz="2200" dirty="0">
                <a:solidFill>
                  <a:srgbClr val="C00000"/>
                </a:solidFill>
                <a:latin typeface="Trebuchet MS" panose="020B0603020202020204" pitchFamily="34" charset="0"/>
              </a:rPr>
              <a:t>optickém </a:t>
            </a:r>
            <a:r>
              <a:rPr lang="en-US" sz="2200" dirty="0">
                <a:solidFill>
                  <a:srgbClr val="C00000"/>
                </a:solidFill>
                <a:latin typeface="Trebuchet MS" panose="020B0603020202020204" pitchFamily="34" charset="0"/>
              </a:rPr>
              <a:t>model</a:t>
            </a:r>
            <a:r>
              <a:rPr lang="cs-CZ" sz="2200" dirty="0">
                <a:solidFill>
                  <a:srgbClr val="C00000"/>
                </a:solidFill>
                <a:latin typeface="Trebuchet MS" panose="020B0603020202020204" pitchFamily="34" charset="0"/>
              </a:rPr>
              <a:t>u</a:t>
            </a:r>
            <a:r>
              <a:rPr lang="en-US" sz="2200" dirty="0">
                <a:solidFill>
                  <a:srgbClr val="C00000"/>
                </a:solidFill>
                <a:latin typeface="Trebuchet MS" panose="020B0603020202020204" pitchFamily="34" charset="0"/>
              </a:rPr>
              <a:t>)</a:t>
            </a:r>
            <a:endParaRPr lang="cs-CZ" sz="2200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679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reg engli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4" y="1000599"/>
            <a:ext cx="8421370" cy="542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508794" y="331114"/>
            <a:ext cx="7086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000" b="0" u="sng" dirty="0">
                <a:solidFill>
                  <a:srgbClr val="CC3300"/>
                </a:solidFill>
                <a:latin typeface="Trebuchet MS" pitchFamily="34" charset="0"/>
              </a:rPr>
              <a:t>Kvadrupólové vibrace atomových jader</a:t>
            </a:r>
          </a:p>
        </p:txBody>
      </p:sp>
      <p:sp>
        <p:nvSpPr>
          <p:cNvPr id="27654" name="Line 18"/>
          <p:cNvSpPr>
            <a:spLocks noChangeShapeType="1"/>
          </p:cNvSpPr>
          <p:nvPr/>
        </p:nvSpPr>
        <p:spPr bwMode="auto">
          <a:xfrm>
            <a:off x="2845594" y="1916113"/>
            <a:ext cx="3855244" cy="0"/>
          </a:xfrm>
          <a:prstGeom prst="line">
            <a:avLst/>
          </a:prstGeom>
          <a:noFill/>
          <a:ln w="38100">
            <a:solidFill>
              <a:srgbClr val="FFCC99"/>
            </a:solidFill>
            <a:prstDash val="sysDot"/>
            <a:round/>
            <a:headEnd type="none" w="sm" len="sm"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5" name="Line 19"/>
          <p:cNvSpPr>
            <a:spLocks noChangeShapeType="1"/>
          </p:cNvSpPr>
          <p:nvPr/>
        </p:nvSpPr>
        <p:spPr bwMode="auto">
          <a:xfrm>
            <a:off x="5352098" y="2627903"/>
            <a:ext cx="1348740" cy="0"/>
          </a:xfrm>
          <a:prstGeom prst="line">
            <a:avLst/>
          </a:prstGeom>
          <a:noFill/>
          <a:ln w="38100">
            <a:solidFill>
              <a:srgbClr val="FFCC99"/>
            </a:solidFill>
            <a:prstDash val="sysDot"/>
            <a:round/>
            <a:headEnd type="none" w="sm" len="sm"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0532" name="Text Box 20"/>
          <p:cNvSpPr txBox="1">
            <a:spLocks noChangeArrowheads="1"/>
          </p:cNvSpPr>
          <p:nvPr/>
        </p:nvSpPr>
        <p:spPr bwMode="auto">
          <a:xfrm>
            <a:off x="6814965" y="2010483"/>
            <a:ext cx="1144669" cy="584775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600" b="0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Žíly </a:t>
            </a:r>
          </a:p>
          <a:p>
            <a:pPr>
              <a:defRPr/>
            </a:pPr>
            <a:r>
              <a:rPr lang="cs-CZ" sz="1600" b="0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stability</a:t>
            </a:r>
          </a:p>
        </p:txBody>
      </p:sp>
      <p:sp>
        <p:nvSpPr>
          <p:cNvPr id="27657" name="Rectangle 26"/>
          <p:cNvSpPr>
            <a:spLocks noChangeArrowheads="1"/>
          </p:cNvSpPr>
          <p:nvPr/>
        </p:nvSpPr>
        <p:spPr bwMode="auto">
          <a:xfrm>
            <a:off x="5775234" y="5059951"/>
            <a:ext cx="3154930" cy="128846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320549" name="Text Box 37"/>
          <p:cNvSpPr txBox="1">
            <a:spLocks noChangeArrowheads="1"/>
          </p:cNvSpPr>
          <p:nvPr/>
        </p:nvSpPr>
        <p:spPr bwMode="auto">
          <a:xfrm>
            <a:off x="3569471" y="2261191"/>
            <a:ext cx="982663" cy="366712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chaos</a:t>
            </a:r>
            <a:endParaRPr lang="en-US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cs typeface="+mn-cs"/>
            </a:endParaRPr>
          </a:p>
        </p:txBody>
      </p:sp>
      <p:sp>
        <p:nvSpPr>
          <p:cNvPr id="320550" name="Text Box 38"/>
          <p:cNvSpPr txBox="1">
            <a:spLocks noChangeArrowheads="1"/>
          </p:cNvSpPr>
          <p:nvPr/>
        </p:nvSpPr>
        <p:spPr bwMode="auto">
          <a:xfrm>
            <a:off x="7045239" y="3275876"/>
            <a:ext cx="1387225" cy="369332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regular</a:t>
            </a:r>
            <a:r>
              <a:rPr lang="cs-CZ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ita</a:t>
            </a:r>
            <a:endParaRPr lang="en-US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cs typeface="+mn-cs"/>
            </a:endParaRPr>
          </a:p>
        </p:txBody>
      </p:sp>
      <p:sp>
        <p:nvSpPr>
          <p:cNvPr id="27661" name="Rectangle 39"/>
          <p:cNvSpPr>
            <a:spLocks noChangeArrowheads="1"/>
          </p:cNvSpPr>
          <p:nvPr/>
        </p:nvSpPr>
        <p:spPr bwMode="auto">
          <a:xfrm>
            <a:off x="618309" y="3711017"/>
            <a:ext cx="8202163" cy="39071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27662" name="Line 40"/>
          <p:cNvSpPr>
            <a:spLocks noChangeShapeType="1"/>
          </p:cNvSpPr>
          <p:nvPr/>
        </p:nvSpPr>
        <p:spPr bwMode="auto">
          <a:xfrm>
            <a:off x="1247987" y="3917622"/>
            <a:ext cx="541020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63" name="Text Box 41"/>
          <p:cNvSpPr txBox="1">
            <a:spLocks noChangeArrowheads="1"/>
          </p:cNvSpPr>
          <p:nvPr/>
        </p:nvSpPr>
        <p:spPr bwMode="auto">
          <a:xfrm>
            <a:off x="6849908" y="3780592"/>
            <a:ext cx="14667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 dirty="0">
                <a:latin typeface="Trebuchet MS" pitchFamily="34" charset="0"/>
              </a:rPr>
              <a:t>Parametr systému</a:t>
            </a:r>
            <a:endParaRPr lang="en-US" altLang="cs-CZ" sz="1200" dirty="0">
              <a:latin typeface="Trebuchet MS" pitchFamily="34" charset="0"/>
            </a:endParaRPr>
          </a:p>
        </p:txBody>
      </p:sp>
      <p:sp>
        <p:nvSpPr>
          <p:cNvPr id="27664" name="Line 14"/>
          <p:cNvSpPr>
            <a:spLocks noChangeShapeType="1"/>
          </p:cNvSpPr>
          <p:nvPr/>
        </p:nvSpPr>
        <p:spPr bwMode="auto">
          <a:xfrm flipH="1">
            <a:off x="975315" y="880389"/>
            <a:ext cx="0" cy="522341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65" name="Line 42"/>
          <p:cNvSpPr>
            <a:spLocks noChangeShapeType="1"/>
          </p:cNvSpPr>
          <p:nvPr/>
        </p:nvSpPr>
        <p:spPr bwMode="auto">
          <a:xfrm flipH="1">
            <a:off x="8501063" y="880389"/>
            <a:ext cx="0" cy="281012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0555" name="Text Box 43"/>
          <p:cNvSpPr txBox="1">
            <a:spLocks noChangeArrowheads="1"/>
          </p:cNvSpPr>
          <p:nvPr/>
        </p:nvSpPr>
        <p:spPr bwMode="auto">
          <a:xfrm rot="16200000">
            <a:off x="969579" y="3523211"/>
            <a:ext cx="2303462" cy="323165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5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“</a:t>
            </a:r>
            <a:r>
              <a:rPr lang="cs-CZ" sz="15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Údolí           stability</a:t>
            </a:r>
            <a:r>
              <a:rPr lang="en-US" sz="15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”</a:t>
            </a:r>
          </a:p>
        </p:txBody>
      </p:sp>
      <p:sp>
        <p:nvSpPr>
          <p:cNvPr id="320559" name="Text Box 47"/>
          <p:cNvSpPr txBox="1">
            <a:spLocks noChangeArrowheads="1"/>
          </p:cNvSpPr>
          <p:nvPr/>
        </p:nvSpPr>
        <p:spPr bwMode="auto">
          <a:xfrm rot="16200000">
            <a:off x="4025930" y="2338981"/>
            <a:ext cx="2231797" cy="323165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1500" b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Fázový přechod</a:t>
            </a:r>
          </a:p>
        </p:txBody>
      </p:sp>
      <p:sp>
        <p:nvSpPr>
          <p:cNvPr id="25" name="Text Box 38"/>
          <p:cNvSpPr txBox="1">
            <a:spLocks noChangeArrowheads="1"/>
          </p:cNvSpPr>
          <p:nvPr/>
        </p:nvSpPr>
        <p:spPr bwMode="auto">
          <a:xfrm>
            <a:off x="1461839" y="5666151"/>
            <a:ext cx="2744395" cy="369332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Harmonická aproximace</a:t>
            </a:r>
            <a:endParaRPr lang="en-US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cs typeface="+mn-cs"/>
            </a:endParaRPr>
          </a:p>
        </p:txBody>
      </p:sp>
      <p:cxnSp>
        <p:nvCxnSpPr>
          <p:cNvPr id="24" name="Přímá spojnice 2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975315" y="880389"/>
            <a:ext cx="1384707" cy="369332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 type="none" w="sm" len="sm"/>
            <a:tailEnd type="none" w="lg" len="med"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cs-CZ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integrabilní</a:t>
            </a:r>
            <a:endParaRPr lang="en-US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cs typeface="+mn-cs"/>
            </a:endParaRPr>
          </a:p>
        </p:txBody>
      </p:sp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7080069" y="880389"/>
            <a:ext cx="1418430" cy="369332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 type="none" w="sm" len="sm"/>
            <a:tailEnd type="none" w="lg" len="med"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cs-CZ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integrabilní</a:t>
            </a:r>
            <a:endParaRPr lang="en-US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cs typeface="+mn-cs"/>
            </a:endParaRPr>
          </a:p>
        </p:txBody>
      </p:sp>
      <p:pic>
        <p:nvPicPr>
          <p:cNvPr id="30" name="Obrázek 29" descr="mode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521" y="5007692"/>
            <a:ext cx="1658425" cy="1827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Přímá spojnice 25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CC3300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47"/>
          <p:cNvSpPr txBox="1">
            <a:spLocks noChangeArrowheads="1"/>
          </p:cNvSpPr>
          <p:nvPr/>
        </p:nvSpPr>
        <p:spPr bwMode="auto">
          <a:xfrm>
            <a:off x="3831771" y="1316672"/>
            <a:ext cx="1471640" cy="323165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1500" b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Deformovaný</a:t>
            </a:r>
          </a:p>
        </p:txBody>
      </p:sp>
      <p:sp>
        <p:nvSpPr>
          <p:cNvPr id="29" name="Text Box 47"/>
          <p:cNvSpPr txBox="1">
            <a:spLocks noChangeArrowheads="1"/>
          </p:cNvSpPr>
          <p:nvPr/>
        </p:nvSpPr>
        <p:spPr bwMode="auto">
          <a:xfrm>
            <a:off x="5286701" y="1316672"/>
            <a:ext cx="1471640" cy="323165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lg" len="med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1500" b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cs typeface="+mn-cs"/>
              </a:rPr>
              <a:t>Sférický</a:t>
            </a:r>
          </a:p>
        </p:txBody>
      </p:sp>
      <p:sp>
        <p:nvSpPr>
          <p:cNvPr id="31" name="Line 19"/>
          <p:cNvSpPr>
            <a:spLocks noChangeShapeType="1"/>
          </p:cNvSpPr>
          <p:nvPr/>
        </p:nvSpPr>
        <p:spPr bwMode="auto">
          <a:xfrm>
            <a:off x="5352098" y="2135869"/>
            <a:ext cx="1348740" cy="0"/>
          </a:xfrm>
          <a:prstGeom prst="line">
            <a:avLst/>
          </a:prstGeom>
          <a:noFill/>
          <a:ln w="38100">
            <a:solidFill>
              <a:srgbClr val="FFCC99"/>
            </a:solidFill>
            <a:prstDash val="sysDot"/>
            <a:round/>
            <a:headEnd type="none" w="sm" len="sm"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624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0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20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20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20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49" grpId="0"/>
      <p:bldP spid="320550" grpId="0"/>
      <p:bldP spid="320555" grpId="0"/>
      <p:bldP spid="320559" grpId="0"/>
      <p:bldP spid="25" grpId="0"/>
      <p:bldP spid="23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7701611-82C3-4E92-9DB4-E1E47806A834}"/>
              </a:ext>
            </a:extLst>
          </p:cNvPr>
          <p:cNvSpPr/>
          <p:nvPr/>
        </p:nvSpPr>
        <p:spPr>
          <a:xfrm>
            <a:off x="487236" y="5664371"/>
            <a:ext cx="4431836" cy="1123548"/>
          </a:xfrm>
          <a:prstGeom prst="rect">
            <a:avLst/>
          </a:prstGeom>
          <a:solidFill>
            <a:schemeClr val="bg1"/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ovéPole 3"/>
          <p:cNvSpPr txBox="1"/>
          <p:nvPr/>
        </p:nvSpPr>
        <p:spPr>
          <a:xfrm>
            <a:off x="332452" y="216960"/>
            <a:ext cx="2473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latin typeface="Trebuchet MS" panose="020B0603020202020204" pitchFamily="34" charset="0"/>
              </a:rPr>
              <a:t>Systém: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23975" y="815131"/>
            <a:ext cx="6627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Trebuchet MS" panose="020B0603020202020204" pitchFamily="34" charset="0"/>
              </a:rPr>
              <a:t>1. Náhodný</a:t>
            </a:r>
            <a:endParaRPr lang="cs-CZ" dirty="0">
              <a:latin typeface="Trebuchet MS" panose="020B0603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823975" y="2035867"/>
            <a:ext cx="8081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Trebuchet MS" panose="020B0603020202020204" pitchFamily="34" charset="0"/>
              </a:rPr>
              <a:t>2. Komplexní</a:t>
            </a:r>
          </a:p>
        </p:txBody>
      </p:sp>
      <p:sp>
        <p:nvSpPr>
          <p:cNvPr id="7" name="Obdélník 6"/>
          <p:cNvSpPr/>
          <p:nvPr/>
        </p:nvSpPr>
        <p:spPr>
          <a:xfrm>
            <a:off x="1272467" y="1253149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>
                <a:latin typeface="Trebuchet MS" panose="020B0603020202020204" pitchFamily="34" charset="0"/>
              </a:rPr>
              <a:t>neexistuje žádný způsob, jak předpovědět jeho chování</a:t>
            </a:r>
          </a:p>
          <a:p>
            <a:pPr marL="285750" indent="-285750">
              <a:buFontTx/>
              <a:buChar char="-"/>
            </a:pPr>
            <a:r>
              <a:rPr lang="cs-CZ" dirty="0">
                <a:latin typeface="Trebuchet MS" panose="020B0603020202020204" pitchFamily="34" charset="0"/>
              </a:rPr>
              <a:t>nekorelovaný</a:t>
            </a:r>
          </a:p>
        </p:txBody>
      </p:sp>
      <p:sp>
        <p:nvSpPr>
          <p:cNvPr id="8" name="Obdélník 7"/>
          <p:cNvSpPr/>
          <p:nvPr/>
        </p:nvSpPr>
        <p:spPr>
          <a:xfrm>
            <a:off x="1272467" y="2524552"/>
            <a:ext cx="64574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>
                <a:latin typeface="Trebuchet MS" panose="020B0603020202020204" pitchFamily="34" charset="0"/>
              </a:rPr>
              <a:t>obrovské množství stupňů volnosti</a:t>
            </a:r>
          </a:p>
          <a:p>
            <a:pPr marL="285750" indent="-285750">
              <a:buFontTx/>
              <a:buChar char="-"/>
            </a:pPr>
            <a:r>
              <a:rPr lang="cs-CZ" dirty="0">
                <a:latin typeface="Trebuchet MS" panose="020B0603020202020204" pitchFamily="34" charset="0"/>
              </a:rPr>
              <a:t>nemožnost popsat jednotným modelem</a:t>
            </a:r>
          </a:p>
          <a:p>
            <a:pPr marL="285750" indent="-285750">
              <a:buFontTx/>
              <a:buChar char="-"/>
            </a:pPr>
            <a:r>
              <a:rPr lang="cs-CZ" dirty="0" err="1">
                <a:latin typeface="Trebuchet MS" panose="020B0603020202020204" pitchFamily="34" charset="0"/>
              </a:rPr>
              <a:t>emergentní</a:t>
            </a:r>
            <a:r>
              <a:rPr lang="cs-CZ" dirty="0">
                <a:latin typeface="Trebuchet MS" panose="020B0603020202020204" pitchFamily="34" charset="0"/>
              </a:rPr>
              <a:t> jevy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23974" y="3575723"/>
            <a:ext cx="8081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Trebuchet MS" panose="020B0603020202020204" pitchFamily="34" charset="0"/>
              </a:rPr>
              <a:t>3. Chaotický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272466" y="4064408"/>
            <a:ext cx="64574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>
                <a:latin typeface="Trebuchet MS" panose="020B0603020202020204" pitchFamily="34" charset="0"/>
              </a:rPr>
              <a:t>počet stupňů volnosti malý, časový vývoj dán přesnými rovnicemi (determinismus), má však problém se stabilitou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86CFE2-DCF2-42EF-B039-B52E1529E9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855" y="991979"/>
            <a:ext cx="804054" cy="775338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B053B84-6471-4C56-B486-0A5E2B4518C2}"/>
              </a:ext>
            </a:extLst>
          </p:cNvPr>
          <p:cNvCxnSpPr>
            <a:cxnSpLocks/>
          </p:cNvCxnSpPr>
          <p:nvPr/>
        </p:nvCxnSpPr>
        <p:spPr>
          <a:xfrm flipH="1">
            <a:off x="2169197" y="4777520"/>
            <a:ext cx="760889" cy="78564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169FCD4-2168-477D-B26A-914ACE707821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5853497" y="4863197"/>
            <a:ext cx="740858" cy="80784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BC4F2BA-BD9E-46C4-8D9D-12FE30A36A9B}"/>
              </a:ext>
            </a:extLst>
          </p:cNvPr>
          <p:cNvSpPr txBox="1"/>
          <p:nvPr/>
        </p:nvSpPr>
        <p:spPr>
          <a:xfrm>
            <a:off x="647427" y="5696093"/>
            <a:ext cx="3370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Trebuchet MS" panose="020B0603020202020204" pitchFamily="34" charset="0"/>
              </a:rPr>
              <a:t>Konzervativní (</a:t>
            </a:r>
            <a:r>
              <a:rPr lang="cs-CZ" dirty="0" err="1">
                <a:latin typeface="Trebuchet MS" panose="020B0603020202020204" pitchFamily="34" charset="0"/>
              </a:rPr>
              <a:t>Hamiltonovský</a:t>
            </a:r>
            <a:r>
              <a:rPr lang="cs-CZ" dirty="0">
                <a:latin typeface="Trebuchet MS" panose="020B0603020202020204" pitchFamily="34" charset="0"/>
              </a:rPr>
              <a:t>)</a:t>
            </a:r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20EDB7-A3F4-49F1-8886-FF3F7A953427}"/>
              </a:ext>
            </a:extLst>
          </p:cNvPr>
          <p:cNvSpPr txBox="1"/>
          <p:nvPr/>
        </p:nvSpPr>
        <p:spPr>
          <a:xfrm>
            <a:off x="5940258" y="5671045"/>
            <a:ext cx="1308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Trebuchet MS" panose="020B0603020202020204" pitchFamily="34" charset="0"/>
              </a:rPr>
              <a:t>Disipativní</a:t>
            </a:r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930929-FC24-461B-B3F7-442D40F1E1D4}"/>
              </a:ext>
            </a:extLst>
          </p:cNvPr>
          <p:cNvSpPr txBox="1"/>
          <p:nvPr/>
        </p:nvSpPr>
        <p:spPr>
          <a:xfrm>
            <a:off x="734190" y="6040377"/>
            <a:ext cx="5433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zachování energie</a:t>
            </a:r>
          </a:p>
          <a:p>
            <a:pPr marL="285750" indent="-285750">
              <a:buFontTx/>
              <a:buChar char="-"/>
            </a:pPr>
            <a:r>
              <a:rPr lang="cs-CZ" dirty="0"/>
              <a:t>zachování objemu ve fázovém prostoru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E4C5156-BDDA-441C-91C9-EFC561419A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695" y="1982529"/>
            <a:ext cx="2765559" cy="17284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F2985BE-6465-4370-8DD1-BF6C05BAA8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017" y="4782240"/>
            <a:ext cx="1486734" cy="198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0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316CF32-1B06-4008-AE7D-88EAFADA403E}"/>
              </a:ext>
            </a:extLst>
          </p:cNvPr>
          <p:cNvSpPr txBox="1"/>
          <p:nvPr/>
        </p:nvSpPr>
        <p:spPr>
          <a:xfrm>
            <a:off x="2577349" y="2843318"/>
            <a:ext cx="3823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0000B4"/>
                </a:solidFill>
                <a:latin typeface="Trebuchet MS" panose="020B0603020202020204" pitchFamily="34" charset="0"/>
              </a:rPr>
              <a:t>Klasický chaos</a:t>
            </a:r>
            <a:endParaRPr lang="en-GB" sz="40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728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7651" name="Text Box 22"/>
              <p:cNvSpPr txBox="1">
                <a:spLocks noChangeArrowheads="1"/>
              </p:cNvSpPr>
              <p:nvPr/>
            </p:nvSpPr>
            <p:spPr bwMode="auto">
              <a:xfrm>
                <a:off x="4846902" y="1872600"/>
                <a:ext cx="4297098" cy="676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19050">
                    <a:solidFill>
                      <a:srgbClr val="00008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500" dirty="0">
                    <a:solidFill>
                      <a:srgbClr val="0000B4"/>
                    </a:solidFill>
                    <a:latin typeface="Trebuchet MS" pitchFamily="34" charset="0"/>
                  </a:rPr>
                  <a:t>NNS </a:t>
                </a:r>
                <a:r>
                  <a:rPr lang="cs-CZ" altLang="cs-CZ" sz="1500" dirty="0">
                    <a:latin typeface="Trebuchet MS" pitchFamily="34" charset="0"/>
                  </a:rPr>
                  <a:t>– Rozdělení vzdáleností nejbližších sousedů</a:t>
                </a:r>
                <a:endParaRPr lang="cs-CZ" altLang="cs-CZ" sz="1500" b="0" dirty="0">
                  <a:latin typeface="Trebuchet MS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cs-CZ" sz="1500" b="0" i="0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Σ</m:t>
                        </m:r>
                      </m:e>
                      <m:sup>
                        <m: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cs-CZ" sz="1500" b="0" i="1" smtClean="0">
                        <a:solidFill>
                          <a:srgbClr val="0000B4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cs-CZ" sz="1500" b="0" i="0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Δ</m:t>
                        </m:r>
                      </m:e>
                      <m:sub>
                        <m: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altLang="cs-CZ" sz="1500" b="0" i="1" smtClean="0">
                        <a:solidFill>
                          <a:srgbClr val="0000B4"/>
                        </a:solidFill>
                        <a:latin typeface="Cambria Math"/>
                      </a:rPr>
                      <m:t>,</m:t>
                    </m:r>
                    <m:f>
                      <m:fPr>
                        <m:ctrlP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𝑓</m:t>
                        </m:r>
                      </m:den>
                    </m:f>
                  </m:oMath>
                </a14:m>
                <a:r>
                  <a:rPr lang="en-US" altLang="cs-CZ" sz="1500" dirty="0">
                    <a:solidFill>
                      <a:srgbClr val="0000B4"/>
                    </a:solidFill>
                    <a:latin typeface="Symbol" pitchFamily="18" charset="2"/>
                  </a:rPr>
                  <a:t> </a:t>
                </a:r>
                <a:r>
                  <a:rPr lang="en-US" altLang="cs-CZ" sz="1500" dirty="0">
                    <a:latin typeface="Trebuchet MS" pitchFamily="34" charset="0"/>
                  </a:rPr>
                  <a:t>- </a:t>
                </a:r>
                <a:r>
                  <a:rPr lang="cs-CZ" altLang="cs-CZ" sz="1500" dirty="0" err="1">
                    <a:latin typeface="Trebuchet MS" pitchFamily="34" charset="0"/>
                  </a:rPr>
                  <a:t>dlouhodosahové</a:t>
                </a:r>
                <a:r>
                  <a:rPr lang="cs-CZ" altLang="cs-CZ" sz="1500" dirty="0">
                    <a:latin typeface="Trebuchet MS" pitchFamily="34" charset="0"/>
                  </a:rPr>
                  <a:t> korelace</a:t>
                </a:r>
                <a:endParaRPr lang="en-US" altLang="cs-CZ" sz="1500" baseline="30000" dirty="0">
                  <a:solidFill>
                    <a:srgbClr val="0000B4"/>
                  </a:solidFill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7651" name="Text 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46902" y="1872600"/>
                <a:ext cx="4297098" cy="676404"/>
              </a:xfrm>
              <a:prstGeom prst="rect">
                <a:avLst/>
              </a:prstGeom>
              <a:blipFill rotWithShape="1">
                <a:blip r:embed="rId3"/>
                <a:stretch>
                  <a:fillRect l="-426" t="-1802" b="-270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8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691" name="Skupina 14"/>
          <p:cNvGrpSpPr>
            <a:grpSpLocks/>
          </p:cNvGrpSpPr>
          <p:nvPr/>
        </p:nvGrpSpPr>
        <p:grpSpPr bwMode="auto">
          <a:xfrm>
            <a:off x="941388" y="1301750"/>
            <a:ext cx="152400" cy="182563"/>
            <a:chOff x="1176570" y="1327406"/>
            <a:chExt cx="152400" cy="181674"/>
          </a:xfrm>
        </p:grpSpPr>
        <p:cxnSp>
          <p:nvCxnSpPr>
            <p:cNvPr id="27709" name="Přímá spojnice 9"/>
            <p:cNvCxnSpPr>
              <a:cxnSpLocks noChangeShapeType="1"/>
            </p:cNvCxnSpPr>
            <p:nvPr/>
          </p:nvCxnSpPr>
          <p:spPr bwMode="auto">
            <a:xfrm>
              <a:off x="1176570" y="1342826"/>
              <a:ext cx="152400" cy="166254"/>
            </a:xfrm>
            <a:prstGeom prst="line">
              <a:avLst/>
            </a:prstGeom>
            <a:noFill/>
            <a:ln w="31750" algn="ctr">
              <a:solidFill>
                <a:srgbClr val="FF000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10" name="Přímá spojnice 28"/>
            <p:cNvCxnSpPr>
              <a:cxnSpLocks noChangeShapeType="1"/>
            </p:cNvCxnSpPr>
            <p:nvPr/>
          </p:nvCxnSpPr>
          <p:spPr bwMode="auto">
            <a:xfrm flipH="1">
              <a:off x="1176570" y="1327406"/>
              <a:ext cx="152400" cy="181674"/>
            </a:xfrm>
            <a:prstGeom prst="line">
              <a:avLst/>
            </a:prstGeom>
            <a:noFill/>
            <a:ln w="31750" algn="ctr">
              <a:solidFill>
                <a:srgbClr val="FF000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7692" name="Skupina 24"/>
          <p:cNvGrpSpPr>
            <a:grpSpLocks/>
          </p:cNvGrpSpPr>
          <p:nvPr/>
        </p:nvGrpSpPr>
        <p:grpSpPr bwMode="auto">
          <a:xfrm>
            <a:off x="935038" y="1604963"/>
            <a:ext cx="173037" cy="142875"/>
            <a:chOff x="1189358" y="1694517"/>
            <a:chExt cx="172116" cy="142881"/>
          </a:xfrm>
        </p:grpSpPr>
        <p:cxnSp>
          <p:nvCxnSpPr>
            <p:cNvPr id="27707" name="Přímá spojnice 32"/>
            <p:cNvCxnSpPr>
              <a:cxnSpLocks noChangeShapeType="1"/>
            </p:cNvCxnSpPr>
            <p:nvPr/>
          </p:nvCxnSpPr>
          <p:spPr bwMode="auto">
            <a:xfrm>
              <a:off x="1189358" y="1754271"/>
              <a:ext cx="95382" cy="83127"/>
            </a:xfrm>
            <a:prstGeom prst="line">
              <a:avLst/>
            </a:prstGeom>
            <a:noFill/>
            <a:ln w="31750" algn="ctr">
              <a:solidFill>
                <a:srgbClr val="00B05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08" name="Přímá spojnice 34"/>
            <p:cNvCxnSpPr>
              <a:cxnSpLocks noChangeShapeType="1"/>
            </p:cNvCxnSpPr>
            <p:nvPr/>
          </p:nvCxnSpPr>
          <p:spPr bwMode="auto">
            <a:xfrm flipV="1">
              <a:off x="1271952" y="1694517"/>
              <a:ext cx="89522" cy="142881"/>
            </a:xfrm>
            <a:prstGeom prst="line">
              <a:avLst/>
            </a:prstGeom>
            <a:noFill/>
            <a:ln w="31750" algn="ctr">
              <a:solidFill>
                <a:srgbClr val="00B05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7694" name="Přímá spojnice se šipkou 22"/>
          <p:cNvCxnSpPr>
            <a:cxnSpLocks noChangeShapeType="1"/>
          </p:cNvCxnSpPr>
          <p:nvPr/>
        </p:nvCxnSpPr>
        <p:spPr bwMode="auto">
          <a:xfrm>
            <a:off x="4367213" y="1106488"/>
            <a:ext cx="620712" cy="0"/>
          </a:xfrm>
          <a:prstGeom prst="straightConnector1">
            <a:avLst/>
          </a:prstGeom>
          <a:noFill/>
          <a:ln w="19050" algn="ctr">
            <a:solidFill>
              <a:srgbClr val="C00000"/>
            </a:solidFill>
            <a:round/>
            <a:headEnd type="oval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95" name="Obdélník 1"/>
          <p:cNvSpPr>
            <a:spLocks noChangeArrowheads="1"/>
          </p:cNvSpPr>
          <p:nvPr/>
        </p:nvSpPr>
        <p:spPr bwMode="auto">
          <a:xfrm>
            <a:off x="676275" y="2041525"/>
            <a:ext cx="37433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ts val="300"/>
              </a:spcBef>
              <a:buFontTx/>
              <a:buNone/>
            </a:pPr>
            <a:r>
              <a:rPr lang="cs-CZ" altLang="cs-CZ" sz="1600" dirty="0">
                <a:solidFill>
                  <a:srgbClr val="0000B4"/>
                </a:solidFill>
                <a:latin typeface="Trebuchet MS" pitchFamily="34" charset="0"/>
              </a:rPr>
              <a:t>Korelace </a:t>
            </a:r>
            <a:r>
              <a:rPr lang="cs-CZ" altLang="cs-CZ" sz="1600" b="0" dirty="0">
                <a:latin typeface="Trebuchet MS" pitchFamily="34" charset="0"/>
              </a:rPr>
              <a:t>mezi jednotlivými hladinami:</a:t>
            </a:r>
          </a:p>
        </p:txBody>
      </p:sp>
      <p:cxnSp>
        <p:nvCxnSpPr>
          <p:cNvPr id="27696" name="Přímá spojnice se šipkou 25"/>
          <p:cNvCxnSpPr>
            <a:cxnSpLocks noChangeShapeType="1"/>
          </p:cNvCxnSpPr>
          <p:nvPr/>
        </p:nvCxnSpPr>
        <p:spPr bwMode="auto">
          <a:xfrm>
            <a:off x="2108200" y="1809750"/>
            <a:ext cx="0" cy="287338"/>
          </a:xfrm>
          <a:prstGeom prst="straightConnector1">
            <a:avLst/>
          </a:prstGeom>
          <a:noFill/>
          <a:ln w="19050" algn="ctr">
            <a:solidFill>
              <a:srgbClr val="C00000"/>
            </a:solidFill>
            <a:round/>
            <a:headEnd type="oval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7697" name="Group 26"/>
          <p:cNvGrpSpPr>
            <a:grpSpLocks/>
          </p:cNvGrpSpPr>
          <p:nvPr/>
        </p:nvGrpSpPr>
        <p:grpSpPr bwMode="auto">
          <a:xfrm>
            <a:off x="740689" y="2600459"/>
            <a:ext cx="8184997" cy="900112"/>
            <a:chOff x="825" y="3116"/>
            <a:chExt cx="4590" cy="567"/>
          </a:xfrm>
        </p:grpSpPr>
        <p:sp>
          <p:nvSpPr>
            <p:cNvPr id="27699" name="Text Box 23"/>
            <p:cNvSpPr txBox="1">
              <a:spLocks noChangeArrowheads="1"/>
            </p:cNvSpPr>
            <p:nvPr/>
          </p:nvSpPr>
          <p:spPr bwMode="auto">
            <a:xfrm>
              <a:off x="825" y="3116"/>
              <a:ext cx="4590" cy="5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80"/>
                  </a:solidFill>
                  <a:miter lim="800000"/>
                  <a:headEnd type="none" w="sm" len="sm"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300"/>
                </a:spcAft>
                <a:buFontTx/>
                <a:buNone/>
              </a:pPr>
              <a:r>
                <a:rPr lang="cs-CZ" altLang="cs-CZ" sz="1800" dirty="0">
                  <a:latin typeface="Trebuchet MS" pitchFamily="34" charset="0"/>
                </a:rPr>
                <a:t>„</a:t>
              </a:r>
              <a:r>
                <a:rPr lang="cs-CZ" altLang="cs-CZ" sz="1800" dirty="0" err="1">
                  <a:latin typeface="Trebuchet MS" pitchFamily="34" charset="0"/>
                </a:rPr>
                <a:t>Wignerova</a:t>
              </a:r>
              <a:r>
                <a:rPr lang="cs-CZ" altLang="cs-CZ" sz="1800" dirty="0">
                  <a:latin typeface="Trebuchet MS" pitchFamily="34" charset="0"/>
                </a:rPr>
                <a:t> </a:t>
              </a:r>
              <a:r>
                <a:rPr lang="cs-CZ" altLang="cs-CZ" sz="1800" dirty="0" err="1">
                  <a:latin typeface="Trebuchet MS" pitchFamily="34" charset="0"/>
                </a:rPr>
                <a:t>doměnka</a:t>
              </a:r>
              <a:r>
                <a:rPr lang="en-US" altLang="cs-CZ" sz="1800" dirty="0">
                  <a:latin typeface="Trebuchet MS" pitchFamily="34" charset="0"/>
                </a:rPr>
                <a:t>”</a:t>
              </a:r>
              <a:r>
                <a:rPr lang="cs-CZ" altLang="cs-CZ" sz="1800" dirty="0">
                  <a:latin typeface="Trebuchet MS" pitchFamily="34" charset="0"/>
                </a:rPr>
                <a:t> (1950</a:t>
              </a:r>
              <a:r>
                <a:rPr lang="en-US" altLang="cs-CZ" sz="1800" dirty="0">
                  <a:latin typeface="Trebuchet MS" pitchFamily="34" charset="0"/>
                </a:rPr>
                <a:t>)</a:t>
              </a:r>
              <a:r>
                <a:rPr lang="cs-CZ" altLang="cs-CZ" sz="1800" dirty="0">
                  <a:latin typeface="Trebuchet MS" pitchFamily="34" charset="0"/>
                </a:rPr>
                <a:t>:</a:t>
              </a:r>
              <a:r>
                <a:rPr lang="en-US" altLang="cs-CZ" sz="1800" dirty="0">
                  <a:latin typeface="Trebuchet MS" pitchFamily="34" charset="0"/>
                </a:rPr>
                <a:t> </a:t>
              </a:r>
              <a:endParaRPr lang="cs-CZ" altLang="cs-CZ" sz="1800" dirty="0">
                <a:latin typeface="Trebuchet MS" pitchFamily="34" charset="0"/>
              </a:endParaRPr>
            </a:p>
            <a:p>
              <a:pPr eaLnBrk="1" hangingPunct="1">
                <a:spcBef>
                  <a:spcPct val="0"/>
                </a:spcBef>
                <a:spcAft>
                  <a:spcPts val="300"/>
                </a:spcAft>
                <a:buFontTx/>
                <a:buNone/>
              </a:pPr>
              <a:r>
                <a:rPr lang="cs-CZ" altLang="cs-CZ" sz="1600" b="0" dirty="0" err="1">
                  <a:latin typeface="Trebuchet MS" pitchFamily="34" charset="0"/>
                </a:rPr>
                <a:t>Hamiltonián</a:t>
              </a:r>
              <a:r>
                <a:rPr lang="en-US" altLang="cs-CZ" sz="1600" b="0" dirty="0">
                  <a:latin typeface="Trebuchet MS" pitchFamily="34" charset="0"/>
                </a:rPr>
                <a:t> </a:t>
              </a:r>
              <a:r>
                <a:rPr lang="cs-CZ" altLang="cs-CZ" sz="1600" b="0" dirty="0">
                  <a:latin typeface="Trebuchet MS" pitchFamily="34" charset="0"/>
                </a:rPr>
                <a:t>složitého kvantového systému</a:t>
              </a:r>
              <a:r>
                <a:rPr lang="en-US" altLang="cs-CZ" sz="1600" b="0" dirty="0">
                  <a:latin typeface="Trebuchet MS" pitchFamily="34" charset="0"/>
                </a:rPr>
                <a:t> </a:t>
              </a:r>
              <a:r>
                <a:rPr lang="cs-CZ" altLang="cs-CZ" sz="1600" b="0" dirty="0">
                  <a:latin typeface="Trebuchet MS" pitchFamily="34" charset="0"/>
                </a:rPr>
                <a:t>(</a:t>
              </a:r>
              <a:r>
                <a:rPr lang="cs-CZ" altLang="cs-CZ" sz="1600" dirty="0">
                  <a:latin typeface="Trebuchet MS" pitchFamily="34" charset="0"/>
                </a:rPr>
                <a:t>např. vysoce vzbuzeného atomového jádra</a:t>
              </a:r>
              <a:r>
                <a:rPr lang="cs-CZ" altLang="cs-CZ" sz="1600" b="0" dirty="0">
                  <a:latin typeface="Trebuchet MS" pitchFamily="34" charset="0"/>
                </a:rPr>
                <a:t>) lze popsat náhodnou maticí</a:t>
              </a:r>
              <a:r>
                <a:rPr lang="en-US" altLang="cs-CZ" sz="1600" b="0" dirty="0">
                  <a:latin typeface="Trebuchet MS" pitchFamily="34" charset="0"/>
                </a:rPr>
                <a:t>.</a:t>
              </a:r>
              <a:endParaRPr lang="cs-CZ" altLang="cs-CZ" sz="1600" b="0" dirty="0">
                <a:latin typeface="Trebuchet MS" pitchFamily="34" charset="0"/>
              </a:endParaRPr>
            </a:p>
          </p:txBody>
        </p:sp>
        <p:sp>
          <p:nvSpPr>
            <p:cNvPr id="27700" name="Rectangle 24"/>
            <p:cNvSpPr>
              <a:spLocks noChangeArrowheads="1"/>
            </p:cNvSpPr>
            <p:nvPr/>
          </p:nvSpPr>
          <p:spPr bwMode="auto">
            <a:xfrm>
              <a:off x="825" y="3121"/>
              <a:ext cx="4590" cy="562"/>
            </a:xfrm>
            <a:prstGeom prst="rect">
              <a:avLst/>
            </a:prstGeom>
            <a:noFill/>
            <a:ln w="19050">
              <a:solidFill>
                <a:srgbClr val="FFCC00"/>
              </a:solidFill>
              <a:miter lim="800000"/>
              <a:headEnd type="none" w="sm" len="sm"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>
                      <a:alpha val="39999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Arial" charset="0"/>
              </a:endParaRPr>
            </a:p>
          </p:txBody>
        </p:sp>
      </p:grp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482242" y="332655"/>
            <a:ext cx="81870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200" b="0" u="sng" dirty="0">
                <a:solidFill>
                  <a:srgbClr val="0000B4"/>
                </a:solidFill>
                <a:latin typeface="Trebuchet MS" panose="020B0603020202020204" pitchFamily="34" charset="0"/>
              </a:rPr>
              <a:t>Kvantový chaos</a:t>
            </a:r>
            <a:r>
              <a:rPr lang="en-US" altLang="cs-CZ" sz="3200" b="0" u="sng" dirty="0">
                <a:solidFill>
                  <a:srgbClr val="0000B4"/>
                </a:solidFill>
                <a:latin typeface="Trebuchet MS" panose="020B0603020202020204" pitchFamily="34" charset="0"/>
              </a:rPr>
              <a:t>: </a:t>
            </a:r>
            <a:r>
              <a:rPr lang="cs-CZ" altLang="cs-CZ" sz="2600" b="0" dirty="0">
                <a:solidFill>
                  <a:srgbClr val="0000B4"/>
                </a:solidFill>
                <a:latin typeface="Trebuchet MS" panose="020B0603020202020204" pitchFamily="34" charset="0"/>
              </a:rPr>
              <a:t>Korelace ve spektrech</a:t>
            </a:r>
          </a:p>
        </p:txBody>
      </p:sp>
      <p:cxnSp>
        <p:nvCxnSpPr>
          <p:cNvPr id="28" name="Přímá spojnice 27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611188" y="941297"/>
            <a:ext cx="8132762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ts val="300"/>
              </a:spcBef>
            </a:pPr>
            <a:r>
              <a:rPr lang="cs-CZ" altLang="cs-CZ" sz="1600" b="0" dirty="0" err="1">
                <a:latin typeface="Trebuchet MS" pitchFamily="34" charset="0"/>
              </a:rPr>
              <a:t>Schrödingerova</a:t>
            </a:r>
            <a:r>
              <a:rPr lang="cs-CZ" altLang="cs-CZ" sz="1600" b="0" dirty="0">
                <a:latin typeface="Trebuchet MS" pitchFamily="34" charset="0"/>
              </a:rPr>
              <a:t> rovnice lineární 		kvantové potlačení chaosu</a:t>
            </a:r>
          </a:p>
          <a:p>
            <a:pPr eaLnBrk="1" hangingPunct="1">
              <a:spcBef>
                <a:spcPts val="300"/>
              </a:spcBef>
            </a:pPr>
            <a:r>
              <a:rPr lang="cs-CZ" altLang="cs-CZ" sz="1600" b="0" dirty="0">
                <a:latin typeface="Trebuchet MS" pitchFamily="34" charset="0"/>
              </a:rPr>
              <a:t>   </a:t>
            </a:r>
            <a:r>
              <a:rPr lang="cs-CZ" altLang="cs-CZ" sz="1600" dirty="0">
                <a:latin typeface="Trebuchet MS" pitchFamily="34" charset="0"/>
              </a:rPr>
              <a:t>trajektorie, </a:t>
            </a:r>
            <a:r>
              <a:rPr lang="cs-CZ" altLang="cs-CZ" sz="1600" b="0" dirty="0">
                <a:latin typeface="Trebuchet MS" pitchFamily="34" charset="0"/>
              </a:rPr>
              <a:t>fázový prostor</a:t>
            </a:r>
          </a:p>
          <a:p>
            <a:pPr eaLnBrk="1" hangingPunct="1">
              <a:spcBef>
                <a:spcPts val="300"/>
              </a:spcBef>
            </a:pPr>
            <a:r>
              <a:rPr lang="cs-CZ" altLang="cs-CZ" sz="1600" b="0" dirty="0">
                <a:latin typeface="Trebuchet MS" pitchFamily="34" charset="0"/>
              </a:rPr>
              <a:t>   energetické spektrum</a:t>
            </a:r>
          </a:p>
        </p:txBody>
      </p:sp>
    </p:spTree>
    <p:extLst>
      <p:ext uri="{BB962C8B-B14F-4D97-AF65-F5344CB8AC3E}">
        <p14:creationId xmlns:p14="http://schemas.microsoft.com/office/powerpoint/2010/main" val="3594354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7651" name="Text Box 22"/>
              <p:cNvSpPr txBox="1">
                <a:spLocks noChangeArrowheads="1"/>
              </p:cNvSpPr>
              <p:nvPr/>
            </p:nvSpPr>
            <p:spPr bwMode="auto">
              <a:xfrm>
                <a:off x="4846902" y="1872600"/>
                <a:ext cx="4297098" cy="676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19050">
                    <a:solidFill>
                      <a:srgbClr val="00008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500" dirty="0">
                    <a:solidFill>
                      <a:srgbClr val="0000B4"/>
                    </a:solidFill>
                    <a:latin typeface="Trebuchet MS" pitchFamily="34" charset="0"/>
                  </a:rPr>
                  <a:t>NNS </a:t>
                </a:r>
                <a:r>
                  <a:rPr lang="cs-CZ" altLang="cs-CZ" sz="1500" dirty="0">
                    <a:latin typeface="Trebuchet MS" pitchFamily="34" charset="0"/>
                  </a:rPr>
                  <a:t>– Rozdělení vzdáleností nejbližších sousedů</a:t>
                </a:r>
                <a:endParaRPr lang="cs-CZ" altLang="cs-CZ" sz="1500" b="0" dirty="0">
                  <a:latin typeface="Trebuchet MS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cs-CZ" sz="1500" b="0" i="0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Σ</m:t>
                        </m:r>
                      </m:e>
                      <m:sup>
                        <m: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cs-CZ" sz="1500" b="0" i="1" smtClean="0">
                        <a:solidFill>
                          <a:srgbClr val="0000B4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cs-CZ" sz="1500" b="0" i="0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Δ</m:t>
                        </m:r>
                      </m:e>
                      <m:sub>
                        <m: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altLang="cs-CZ" sz="1500" b="0" i="1" smtClean="0">
                        <a:solidFill>
                          <a:srgbClr val="0000B4"/>
                        </a:solidFill>
                        <a:latin typeface="Cambria Math"/>
                      </a:rPr>
                      <m:t>,</m:t>
                    </m:r>
                    <m:f>
                      <m:fPr>
                        <m:ctrlP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altLang="cs-CZ" sz="1500" b="0" i="1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𝑓</m:t>
                        </m:r>
                      </m:den>
                    </m:f>
                  </m:oMath>
                </a14:m>
                <a:r>
                  <a:rPr lang="en-US" altLang="cs-CZ" sz="1500" dirty="0">
                    <a:solidFill>
                      <a:srgbClr val="0000B4"/>
                    </a:solidFill>
                    <a:latin typeface="Symbol" pitchFamily="18" charset="2"/>
                  </a:rPr>
                  <a:t> </a:t>
                </a:r>
                <a:r>
                  <a:rPr lang="en-US" altLang="cs-CZ" sz="1500" dirty="0">
                    <a:latin typeface="Trebuchet MS" pitchFamily="34" charset="0"/>
                  </a:rPr>
                  <a:t>- </a:t>
                </a:r>
                <a:r>
                  <a:rPr lang="cs-CZ" altLang="cs-CZ" sz="1500" dirty="0" err="1">
                    <a:latin typeface="Trebuchet MS" pitchFamily="34" charset="0"/>
                  </a:rPr>
                  <a:t>dlouhodosahové</a:t>
                </a:r>
                <a:r>
                  <a:rPr lang="cs-CZ" altLang="cs-CZ" sz="1500" dirty="0">
                    <a:latin typeface="Trebuchet MS" pitchFamily="34" charset="0"/>
                  </a:rPr>
                  <a:t> korelace</a:t>
                </a:r>
                <a:endParaRPr lang="en-US" altLang="cs-CZ" sz="1500" baseline="30000" dirty="0">
                  <a:solidFill>
                    <a:srgbClr val="0000B4"/>
                  </a:solidFill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7651" name="Text 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46902" y="1872600"/>
                <a:ext cx="4297098" cy="676404"/>
              </a:xfrm>
              <a:prstGeom prst="rect">
                <a:avLst/>
              </a:prstGeom>
              <a:blipFill rotWithShape="1">
                <a:blip r:embed="rId3"/>
                <a:stretch>
                  <a:fillRect l="-426" t="-1802" b="-270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8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691" name="Skupina 14"/>
          <p:cNvGrpSpPr>
            <a:grpSpLocks/>
          </p:cNvGrpSpPr>
          <p:nvPr/>
        </p:nvGrpSpPr>
        <p:grpSpPr bwMode="auto">
          <a:xfrm>
            <a:off x="941388" y="1301750"/>
            <a:ext cx="152400" cy="182563"/>
            <a:chOff x="1176570" y="1327406"/>
            <a:chExt cx="152400" cy="181674"/>
          </a:xfrm>
        </p:grpSpPr>
        <p:cxnSp>
          <p:nvCxnSpPr>
            <p:cNvPr id="27709" name="Přímá spojnice 9"/>
            <p:cNvCxnSpPr>
              <a:cxnSpLocks noChangeShapeType="1"/>
            </p:cNvCxnSpPr>
            <p:nvPr/>
          </p:nvCxnSpPr>
          <p:spPr bwMode="auto">
            <a:xfrm>
              <a:off x="1176570" y="1342826"/>
              <a:ext cx="152400" cy="166254"/>
            </a:xfrm>
            <a:prstGeom prst="line">
              <a:avLst/>
            </a:prstGeom>
            <a:noFill/>
            <a:ln w="31750" algn="ctr">
              <a:solidFill>
                <a:srgbClr val="FF000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10" name="Přímá spojnice 28"/>
            <p:cNvCxnSpPr>
              <a:cxnSpLocks noChangeShapeType="1"/>
            </p:cNvCxnSpPr>
            <p:nvPr/>
          </p:nvCxnSpPr>
          <p:spPr bwMode="auto">
            <a:xfrm flipH="1">
              <a:off x="1176570" y="1327406"/>
              <a:ext cx="152400" cy="181674"/>
            </a:xfrm>
            <a:prstGeom prst="line">
              <a:avLst/>
            </a:prstGeom>
            <a:noFill/>
            <a:ln w="31750" algn="ctr">
              <a:solidFill>
                <a:srgbClr val="FF000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7692" name="Skupina 24"/>
          <p:cNvGrpSpPr>
            <a:grpSpLocks/>
          </p:cNvGrpSpPr>
          <p:nvPr/>
        </p:nvGrpSpPr>
        <p:grpSpPr bwMode="auto">
          <a:xfrm>
            <a:off x="935038" y="1604963"/>
            <a:ext cx="173037" cy="142875"/>
            <a:chOff x="1189358" y="1694517"/>
            <a:chExt cx="172116" cy="142881"/>
          </a:xfrm>
        </p:grpSpPr>
        <p:cxnSp>
          <p:nvCxnSpPr>
            <p:cNvPr id="27707" name="Přímá spojnice 32"/>
            <p:cNvCxnSpPr>
              <a:cxnSpLocks noChangeShapeType="1"/>
            </p:cNvCxnSpPr>
            <p:nvPr/>
          </p:nvCxnSpPr>
          <p:spPr bwMode="auto">
            <a:xfrm>
              <a:off x="1189358" y="1754271"/>
              <a:ext cx="95382" cy="83127"/>
            </a:xfrm>
            <a:prstGeom prst="line">
              <a:avLst/>
            </a:prstGeom>
            <a:noFill/>
            <a:ln w="31750" algn="ctr">
              <a:solidFill>
                <a:srgbClr val="00B05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08" name="Přímá spojnice 34"/>
            <p:cNvCxnSpPr>
              <a:cxnSpLocks noChangeShapeType="1"/>
            </p:cNvCxnSpPr>
            <p:nvPr/>
          </p:nvCxnSpPr>
          <p:spPr bwMode="auto">
            <a:xfrm flipV="1">
              <a:off x="1271952" y="1694517"/>
              <a:ext cx="89522" cy="142881"/>
            </a:xfrm>
            <a:prstGeom prst="line">
              <a:avLst/>
            </a:prstGeom>
            <a:noFill/>
            <a:ln w="31750" algn="ctr">
              <a:solidFill>
                <a:srgbClr val="00B05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7694" name="Přímá spojnice se šipkou 22"/>
          <p:cNvCxnSpPr>
            <a:cxnSpLocks noChangeShapeType="1"/>
          </p:cNvCxnSpPr>
          <p:nvPr/>
        </p:nvCxnSpPr>
        <p:spPr bwMode="auto">
          <a:xfrm>
            <a:off x="4367213" y="1106488"/>
            <a:ext cx="620712" cy="0"/>
          </a:xfrm>
          <a:prstGeom prst="straightConnector1">
            <a:avLst/>
          </a:prstGeom>
          <a:noFill/>
          <a:ln w="19050" algn="ctr">
            <a:solidFill>
              <a:srgbClr val="C00000"/>
            </a:solidFill>
            <a:round/>
            <a:headEnd type="oval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95" name="Obdélník 1"/>
          <p:cNvSpPr>
            <a:spLocks noChangeArrowheads="1"/>
          </p:cNvSpPr>
          <p:nvPr/>
        </p:nvSpPr>
        <p:spPr bwMode="auto">
          <a:xfrm>
            <a:off x="676275" y="2041525"/>
            <a:ext cx="37433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ts val="300"/>
              </a:spcBef>
              <a:buFontTx/>
              <a:buNone/>
            </a:pPr>
            <a:r>
              <a:rPr lang="cs-CZ" altLang="cs-CZ" sz="1600" dirty="0">
                <a:solidFill>
                  <a:srgbClr val="0000B4"/>
                </a:solidFill>
                <a:latin typeface="Trebuchet MS" pitchFamily="34" charset="0"/>
              </a:rPr>
              <a:t>Korelace </a:t>
            </a:r>
            <a:r>
              <a:rPr lang="cs-CZ" altLang="cs-CZ" sz="1600" b="0" dirty="0">
                <a:latin typeface="Trebuchet MS" pitchFamily="34" charset="0"/>
              </a:rPr>
              <a:t>mezi jednotlivými hladinami:</a:t>
            </a:r>
          </a:p>
        </p:txBody>
      </p:sp>
      <p:cxnSp>
        <p:nvCxnSpPr>
          <p:cNvPr id="27696" name="Přímá spojnice se šipkou 25"/>
          <p:cNvCxnSpPr>
            <a:cxnSpLocks noChangeShapeType="1"/>
          </p:cNvCxnSpPr>
          <p:nvPr/>
        </p:nvCxnSpPr>
        <p:spPr bwMode="auto">
          <a:xfrm>
            <a:off x="2108200" y="1809750"/>
            <a:ext cx="0" cy="287338"/>
          </a:xfrm>
          <a:prstGeom prst="straightConnector1">
            <a:avLst/>
          </a:prstGeom>
          <a:noFill/>
          <a:ln w="19050" algn="ctr">
            <a:solidFill>
              <a:srgbClr val="C00000"/>
            </a:solidFill>
            <a:round/>
            <a:headEnd type="oval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7697" name="Group 26"/>
          <p:cNvGrpSpPr>
            <a:grpSpLocks/>
          </p:cNvGrpSpPr>
          <p:nvPr/>
        </p:nvGrpSpPr>
        <p:grpSpPr bwMode="auto">
          <a:xfrm>
            <a:off x="740689" y="2600459"/>
            <a:ext cx="8184997" cy="900112"/>
            <a:chOff x="825" y="3116"/>
            <a:chExt cx="4590" cy="567"/>
          </a:xfrm>
        </p:grpSpPr>
        <p:sp>
          <p:nvSpPr>
            <p:cNvPr id="27699" name="Text Box 23"/>
            <p:cNvSpPr txBox="1">
              <a:spLocks noChangeArrowheads="1"/>
            </p:cNvSpPr>
            <p:nvPr/>
          </p:nvSpPr>
          <p:spPr bwMode="auto">
            <a:xfrm>
              <a:off x="825" y="3116"/>
              <a:ext cx="4590" cy="5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80"/>
                  </a:solidFill>
                  <a:miter lim="800000"/>
                  <a:headEnd type="none" w="sm" len="sm"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300"/>
                </a:spcAft>
                <a:buFontTx/>
                <a:buNone/>
              </a:pPr>
              <a:r>
                <a:rPr lang="cs-CZ" altLang="cs-CZ" sz="1800" dirty="0">
                  <a:latin typeface="Trebuchet MS" pitchFamily="34" charset="0"/>
                </a:rPr>
                <a:t>„</a:t>
              </a:r>
              <a:r>
                <a:rPr lang="cs-CZ" altLang="cs-CZ" sz="1800" dirty="0" err="1">
                  <a:latin typeface="Trebuchet MS" pitchFamily="34" charset="0"/>
                </a:rPr>
                <a:t>Wignerova</a:t>
              </a:r>
              <a:r>
                <a:rPr lang="cs-CZ" altLang="cs-CZ" sz="1800" dirty="0">
                  <a:latin typeface="Trebuchet MS" pitchFamily="34" charset="0"/>
                </a:rPr>
                <a:t> </a:t>
              </a:r>
              <a:r>
                <a:rPr lang="cs-CZ" altLang="cs-CZ" sz="1800" dirty="0" err="1">
                  <a:latin typeface="Trebuchet MS" pitchFamily="34" charset="0"/>
                </a:rPr>
                <a:t>doměnka</a:t>
              </a:r>
              <a:r>
                <a:rPr lang="en-US" altLang="cs-CZ" sz="1800" dirty="0">
                  <a:latin typeface="Trebuchet MS" pitchFamily="34" charset="0"/>
                </a:rPr>
                <a:t>”</a:t>
              </a:r>
              <a:r>
                <a:rPr lang="cs-CZ" altLang="cs-CZ" sz="1800" dirty="0">
                  <a:latin typeface="Trebuchet MS" pitchFamily="34" charset="0"/>
                </a:rPr>
                <a:t> (1950</a:t>
              </a:r>
              <a:r>
                <a:rPr lang="en-US" altLang="cs-CZ" sz="1800" dirty="0">
                  <a:latin typeface="Trebuchet MS" pitchFamily="34" charset="0"/>
                </a:rPr>
                <a:t>)</a:t>
              </a:r>
              <a:r>
                <a:rPr lang="cs-CZ" altLang="cs-CZ" sz="1800" dirty="0">
                  <a:latin typeface="Trebuchet MS" pitchFamily="34" charset="0"/>
                </a:rPr>
                <a:t>:</a:t>
              </a:r>
              <a:r>
                <a:rPr lang="en-US" altLang="cs-CZ" sz="1800" dirty="0">
                  <a:latin typeface="Trebuchet MS" pitchFamily="34" charset="0"/>
                </a:rPr>
                <a:t> </a:t>
              </a:r>
              <a:endParaRPr lang="cs-CZ" altLang="cs-CZ" sz="1800" dirty="0">
                <a:latin typeface="Trebuchet MS" pitchFamily="34" charset="0"/>
              </a:endParaRPr>
            </a:p>
            <a:p>
              <a:pPr eaLnBrk="1" hangingPunct="1">
                <a:spcBef>
                  <a:spcPct val="0"/>
                </a:spcBef>
                <a:spcAft>
                  <a:spcPts val="300"/>
                </a:spcAft>
                <a:buFontTx/>
                <a:buNone/>
              </a:pPr>
              <a:r>
                <a:rPr lang="cs-CZ" altLang="cs-CZ" sz="1600" b="0" dirty="0" err="1">
                  <a:latin typeface="Trebuchet MS" pitchFamily="34" charset="0"/>
                </a:rPr>
                <a:t>Hamiltonián</a:t>
              </a:r>
              <a:r>
                <a:rPr lang="en-US" altLang="cs-CZ" sz="1600" b="0" dirty="0">
                  <a:latin typeface="Trebuchet MS" pitchFamily="34" charset="0"/>
                </a:rPr>
                <a:t> </a:t>
              </a:r>
              <a:r>
                <a:rPr lang="cs-CZ" altLang="cs-CZ" sz="1600" b="0" dirty="0">
                  <a:latin typeface="Trebuchet MS" pitchFamily="34" charset="0"/>
                </a:rPr>
                <a:t>složitého kvantového systému</a:t>
              </a:r>
              <a:r>
                <a:rPr lang="en-US" altLang="cs-CZ" sz="1600" b="0" dirty="0">
                  <a:latin typeface="Trebuchet MS" pitchFamily="34" charset="0"/>
                </a:rPr>
                <a:t> </a:t>
              </a:r>
              <a:r>
                <a:rPr lang="cs-CZ" altLang="cs-CZ" sz="1600" b="0" dirty="0">
                  <a:latin typeface="Trebuchet MS" pitchFamily="34" charset="0"/>
                </a:rPr>
                <a:t>(</a:t>
              </a:r>
              <a:r>
                <a:rPr lang="cs-CZ" altLang="cs-CZ" sz="1600" dirty="0">
                  <a:latin typeface="Trebuchet MS" pitchFamily="34" charset="0"/>
                </a:rPr>
                <a:t>např. vysoce vzbuzeného atomového jádra</a:t>
              </a:r>
              <a:r>
                <a:rPr lang="cs-CZ" altLang="cs-CZ" sz="1600" b="0" dirty="0">
                  <a:latin typeface="Trebuchet MS" pitchFamily="34" charset="0"/>
                </a:rPr>
                <a:t>) lze popsat náhodnou maticí</a:t>
              </a:r>
              <a:r>
                <a:rPr lang="en-US" altLang="cs-CZ" sz="1600" b="0" dirty="0">
                  <a:latin typeface="Trebuchet MS" pitchFamily="34" charset="0"/>
                </a:rPr>
                <a:t>.</a:t>
              </a:r>
              <a:endParaRPr lang="cs-CZ" altLang="cs-CZ" sz="1600" b="0" dirty="0">
                <a:latin typeface="Trebuchet MS" pitchFamily="34" charset="0"/>
              </a:endParaRPr>
            </a:p>
          </p:txBody>
        </p:sp>
        <p:sp>
          <p:nvSpPr>
            <p:cNvPr id="27700" name="Rectangle 24"/>
            <p:cNvSpPr>
              <a:spLocks noChangeArrowheads="1"/>
            </p:cNvSpPr>
            <p:nvPr/>
          </p:nvSpPr>
          <p:spPr bwMode="auto">
            <a:xfrm>
              <a:off x="825" y="3121"/>
              <a:ext cx="4590" cy="562"/>
            </a:xfrm>
            <a:prstGeom prst="rect">
              <a:avLst/>
            </a:prstGeom>
            <a:noFill/>
            <a:ln w="19050">
              <a:solidFill>
                <a:srgbClr val="FFCC00"/>
              </a:solidFill>
              <a:miter lim="800000"/>
              <a:headEnd type="none" w="sm" len="sm"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>
                      <a:alpha val="39999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Arial" charset="0"/>
              </a:endParaRPr>
            </a:p>
          </p:txBody>
        </p:sp>
      </p:grp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482242" y="332655"/>
            <a:ext cx="81870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200" b="0" u="sng" dirty="0">
                <a:solidFill>
                  <a:srgbClr val="0000B4"/>
                </a:solidFill>
                <a:latin typeface="Trebuchet MS" panose="020B0603020202020204" pitchFamily="34" charset="0"/>
              </a:rPr>
              <a:t>Kvantový chaos</a:t>
            </a:r>
            <a:r>
              <a:rPr lang="en-US" altLang="cs-CZ" sz="3200" b="0" u="sng" dirty="0">
                <a:solidFill>
                  <a:srgbClr val="0000B4"/>
                </a:solidFill>
                <a:latin typeface="Trebuchet MS" panose="020B0603020202020204" pitchFamily="34" charset="0"/>
              </a:rPr>
              <a:t>: </a:t>
            </a:r>
            <a:r>
              <a:rPr lang="cs-CZ" altLang="cs-CZ" sz="2600" b="0" dirty="0">
                <a:solidFill>
                  <a:srgbClr val="0000B4"/>
                </a:solidFill>
                <a:latin typeface="Trebuchet MS" panose="020B0603020202020204" pitchFamily="34" charset="0"/>
              </a:rPr>
              <a:t>Korelace ve spektrech</a:t>
            </a:r>
          </a:p>
        </p:txBody>
      </p:sp>
      <p:cxnSp>
        <p:nvCxnSpPr>
          <p:cNvPr id="28" name="Přímá spojnice 27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611188" y="941297"/>
            <a:ext cx="8132762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ts val="300"/>
              </a:spcBef>
            </a:pPr>
            <a:r>
              <a:rPr lang="cs-CZ" altLang="cs-CZ" sz="1600" b="0" dirty="0" err="1">
                <a:latin typeface="Trebuchet MS" pitchFamily="34" charset="0"/>
              </a:rPr>
              <a:t>Schrödingerova</a:t>
            </a:r>
            <a:r>
              <a:rPr lang="cs-CZ" altLang="cs-CZ" sz="1600" b="0" dirty="0">
                <a:latin typeface="Trebuchet MS" pitchFamily="34" charset="0"/>
              </a:rPr>
              <a:t> rovnice lineární 		kvantové potlačení chaosu</a:t>
            </a:r>
          </a:p>
          <a:p>
            <a:pPr eaLnBrk="1" hangingPunct="1">
              <a:spcBef>
                <a:spcPts val="300"/>
              </a:spcBef>
            </a:pPr>
            <a:r>
              <a:rPr lang="cs-CZ" altLang="cs-CZ" sz="1600" b="0" dirty="0">
                <a:latin typeface="Trebuchet MS" pitchFamily="34" charset="0"/>
              </a:rPr>
              <a:t>   </a:t>
            </a:r>
            <a:r>
              <a:rPr lang="cs-CZ" altLang="cs-CZ" sz="1600" dirty="0">
                <a:latin typeface="Trebuchet MS" pitchFamily="34" charset="0"/>
              </a:rPr>
              <a:t>trajektorie, </a:t>
            </a:r>
            <a:r>
              <a:rPr lang="cs-CZ" altLang="cs-CZ" sz="1600" b="0" dirty="0">
                <a:latin typeface="Trebuchet MS" pitchFamily="34" charset="0"/>
              </a:rPr>
              <a:t>fázový prostor</a:t>
            </a:r>
          </a:p>
          <a:p>
            <a:pPr eaLnBrk="1" hangingPunct="1">
              <a:spcBef>
                <a:spcPts val="300"/>
              </a:spcBef>
            </a:pPr>
            <a:r>
              <a:rPr lang="cs-CZ" altLang="cs-CZ" sz="1600" b="0" dirty="0">
                <a:latin typeface="Trebuchet MS" pitchFamily="34" charset="0"/>
              </a:rPr>
              <a:t>   energetické spektrum</a:t>
            </a:r>
          </a:p>
        </p:txBody>
      </p:sp>
      <p:graphicFrame>
        <p:nvGraphicFramePr>
          <p:cNvPr id="19" name="Group 430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3458333747"/>
              </p:ext>
            </p:extLst>
          </p:nvPr>
        </p:nvGraphicFramePr>
        <p:xfrm>
          <a:off x="581158" y="4894869"/>
          <a:ext cx="8292276" cy="1476375"/>
        </p:xfrm>
        <a:graphic>
          <a:graphicData uri="http://schemas.openxmlformats.org/drawingml/2006/table">
            <a:tbl>
              <a:tblPr/>
              <a:tblGrid>
                <a:gridCol w="1083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3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8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98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097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72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50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soubor</a:t>
                      </a:r>
                    </a:p>
                  </a:txBody>
                  <a:tcPr marT="45755" marB="45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</a:t>
                      </a:r>
                    </a:p>
                  </a:txBody>
                  <a:tcPr marT="45755" marB="45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</a:t>
                      </a: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T invariance</a:t>
                      </a: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Moment hybnosti</a:t>
                      </a: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R invariance</a:t>
                      </a: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2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Trebuchet MS" pitchFamily="34" charset="0"/>
                        </a:rPr>
                        <a:t>GOE</a:t>
                      </a:r>
                    </a:p>
                  </a:txBody>
                  <a:tcPr marT="45755" marB="457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ortogonální</a:t>
                      </a:r>
                    </a:p>
                  </a:txBody>
                  <a:tcPr marT="45755" marB="4575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Reálná symetrická</a:t>
                      </a:r>
                    </a:p>
                  </a:txBody>
                  <a:tcPr marT="45755" marB="45755" anchor="ctr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ANO</a:t>
                      </a:r>
                      <a:endParaRPr kumimoji="0" lang="en-US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ANO</a:t>
                      </a: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n</a:t>
                      </a:r>
                      <a:endParaRPr kumimoji="0" lang="en-US" altLang="cs-CZ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n</a:t>
                      </a:r>
                      <a:r>
                        <a:rPr kumimoji="0" lang="en-US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/2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ANO</a:t>
                      </a: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0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Trebuchet MS" pitchFamily="34" charset="0"/>
                        </a:rPr>
                        <a:t>GUE</a:t>
                      </a:r>
                    </a:p>
                  </a:txBody>
                  <a:tcPr marT="45755" marB="45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unitární</a:t>
                      </a:r>
                    </a:p>
                  </a:txBody>
                  <a:tcPr marT="45755" marB="45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Hermitovská</a:t>
                      </a: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N</a:t>
                      </a: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E</a:t>
                      </a: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0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B4"/>
                          </a:solidFill>
                          <a:effectLst/>
                          <a:latin typeface="Trebuchet MS" pitchFamily="34" charset="0"/>
                        </a:rPr>
                        <a:t>GSE</a:t>
                      </a:r>
                    </a:p>
                  </a:txBody>
                  <a:tcPr marT="45755" marB="45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symplektická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5" marB="4575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ANO</a:t>
                      </a: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n</a:t>
                      </a:r>
                      <a:r>
                        <a:rPr kumimoji="0" lang="en-US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/2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NE</a:t>
                      </a:r>
                    </a:p>
                  </a:txBody>
                  <a:tcPr marT="45755" marB="45755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sm" len="sm"/>
                      <a:tailEnd type="none" w="lg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lg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0" name="Skupina 5"/>
          <p:cNvGrpSpPr>
            <a:grpSpLocks/>
          </p:cNvGrpSpPr>
          <p:nvPr/>
        </p:nvGrpSpPr>
        <p:grpSpPr bwMode="auto">
          <a:xfrm>
            <a:off x="581025" y="3586933"/>
            <a:ext cx="8363396" cy="1264392"/>
            <a:chOff x="581094" y="3587566"/>
            <a:chExt cx="8362690" cy="1264288"/>
          </a:xfrm>
        </p:grpSpPr>
        <p:sp>
          <p:nvSpPr>
            <p:cNvPr id="21" name="Text Box 2"/>
            <p:cNvSpPr txBox="1">
              <a:spLocks noChangeArrowheads="1"/>
            </p:cNvSpPr>
            <p:nvPr/>
          </p:nvSpPr>
          <p:spPr bwMode="auto">
            <a:xfrm>
              <a:off x="581094" y="3587566"/>
              <a:ext cx="7177743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200" b="0" u="sng" dirty="0">
                  <a:solidFill>
                    <a:srgbClr val="0000B4"/>
                  </a:solidFill>
                  <a:latin typeface="Trebuchet MS" pitchFamily="34" charset="0"/>
                </a:rPr>
                <a:t>Soubory </a:t>
              </a:r>
              <a:r>
                <a:rPr lang="cs-CZ" altLang="cs-CZ" sz="2200" b="0" u="sng" dirty="0" err="1">
                  <a:solidFill>
                    <a:srgbClr val="0000B4"/>
                  </a:solidFill>
                  <a:latin typeface="Trebuchet MS" pitchFamily="34" charset="0"/>
                </a:rPr>
                <a:t>gaussovských</a:t>
              </a:r>
              <a:r>
                <a:rPr lang="cs-CZ" altLang="cs-CZ" sz="2200" b="0" u="sng" dirty="0">
                  <a:solidFill>
                    <a:srgbClr val="0000B4"/>
                  </a:solidFill>
                  <a:latin typeface="Trebuchet MS" pitchFamily="34" charset="0"/>
                </a:rPr>
                <a:t> náhodných matic</a:t>
              </a:r>
              <a:endParaRPr lang="cs-CZ" altLang="cs-CZ" sz="2200" b="0" i="1" u="sng" dirty="0">
                <a:solidFill>
                  <a:srgbClr val="0000B4"/>
                </a:solidFill>
                <a:latin typeface="Trebuchet MS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618181" y="3943987"/>
                  <a:ext cx="8325603" cy="90786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19050">
                      <a:solidFill>
                        <a:srgbClr val="00008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eaLnBrk="1" hangingPunct="1">
                    <a:spcBef>
                      <a:spcPts val="300"/>
                    </a:spcBef>
                  </a:pPr>
                  <a:r>
                    <a:rPr lang="cs-CZ" altLang="cs-CZ" sz="1600" b="0" dirty="0">
                      <a:latin typeface="Trebuchet MS" pitchFamily="34" charset="0"/>
                    </a:rPr>
                    <a:t> Hermitovská matice</a:t>
                  </a:r>
                  <a:r>
                    <a:rPr lang="en-US" altLang="cs-CZ" sz="1600" b="0" dirty="0">
                      <a:latin typeface="Trebuchet MS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cs-CZ" sz="1600" b="0" i="1" smtClean="0">
                          <a:latin typeface="Cambria Math"/>
                        </a:rPr>
                        <m:t>𝐻</m:t>
                      </m:r>
                      <m:r>
                        <a:rPr lang="en-US" altLang="cs-CZ" sz="1600" b="0" i="1" smtClean="0">
                          <a:latin typeface="Cambria Math"/>
                        </a:rPr>
                        <m:t>∈</m:t>
                      </m:r>
                      <m:r>
                        <a:rPr lang="en-US" altLang="cs-CZ" sz="1600" b="0" i="1" smtClean="0">
                          <a:latin typeface="Cambria Math"/>
                        </a:rPr>
                        <m:t>𝐸</m:t>
                      </m:r>
                    </m:oMath>
                  </a14:m>
                  <a:r>
                    <a:rPr lang="en-US" altLang="cs-CZ" sz="1600" b="0" dirty="0">
                      <a:latin typeface="Trebuchet MS" pitchFamily="34" charset="0"/>
                    </a:rPr>
                    <a:t> </a:t>
                  </a:r>
                  <a:r>
                    <a:rPr lang="cs-CZ" altLang="cs-CZ" sz="1600" b="0" dirty="0">
                      <a:latin typeface="Trebuchet MS" pitchFamily="34" charset="0"/>
                    </a:rPr>
                    <a:t>s pravděpodobností</a:t>
                  </a:r>
                  <a:r>
                    <a:rPr lang="en-US" altLang="cs-CZ" sz="1600" b="0" dirty="0">
                      <a:latin typeface="Trebuchet MS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cs-CZ" sz="1600" b="0" i="1" smtClean="0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altLang="cs-CZ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cs-CZ" sz="1600" b="0" i="1" smtClean="0">
                              <a:latin typeface="Cambria Math"/>
                            </a:rPr>
                            <m:t>𝐻</m:t>
                          </m:r>
                        </m:e>
                      </m:d>
                      <m:r>
                        <a:rPr lang="en-US" altLang="cs-CZ" sz="1600" b="0" i="1" smtClean="0">
                          <a:latin typeface="Cambria Math"/>
                        </a:rPr>
                        <m:t>𝑑𝐻</m:t>
                      </m:r>
                    </m:oMath>
                  </a14:m>
                  <a:endParaRPr lang="en-US" altLang="cs-CZ" sz="1600" b="0" dirty="0">
                    <a:latin typeface="Trebuchet MS" pitchFamily="34" charset="0"/>
                  </a:endParaRPr>
                </a:p>
                <a:p>
                  <a:pPr eaLnBrk="1" hangingPunct="1">
                    <a:spcBef>
                      <a:spcPts val="300"/>
                    </a:spcBef>
                  </a:pPr>
                  <a:r>
                    <a:rPr lang="cs-CZ" altLang="cs-CZ" sz="1600" b="0" dirty="0">
                      <a:latin typeface="Trebuchet MS" pitchFamily="34" charset="0"/>
                    </a:rPr>
                    <a:t> Transformace symetrie</a:t>
                  </a:r>
                  <a:r>
                    <a:rPr lang="en-US" altLang="cs-CZ" sz="1600" b="0" dirty="0">
                      <a:latin typeface="Trebuchet MS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cs-CZ" sz="1600" b="0" i="1" smtClean="0">
                          <a:latin typeface="Cambria Math"/>
                        </a:rPr>
                        <m:t>𝐻</m:t>
                      </m:r>
                      <m:r>
                        <a:rPr lang="en-US" altLang="cs-CZ" sz="1600" b="0" i="1" smtClean="0">
                          <a:latin typeface="Cambria Math"/>
                        </a:rPr>
                        <m:t>′=</m:t>
                      </m:r>
                      <m:sSup>
                        <m:sSupPr>
                          <m:ctrlPr>
                            <a:rPr lang="en-US" altLang="cs-CZ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cs-CZ" sz="1600" b="0" i="1" smtClean="0">
                              <a:latin typeface="Cambria Math"/>
                            </a:rPr>
                            <m:t>𝑆</m:t>
                          </m:r>
                        </m:e>
                        <m:sup>
                          <m:r>
                            <a:rPr lang="en-US" altLang="cs-CZ" sz="1600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  <m:r>
                        <a:rPr lang="en-US" altLang="cs-CZ" sz="1600" b="0" i="1" smtClean="0">
                          <a:latin typeface="Cambria Math"/>
                        </a:rPr>
                        <m:t>𝐻𝑆</m:t>
                      </m:r>
                    </m:oMath>
                  </a14:m>
                  <a:r>
                    <a:rPr lang="en-US" altLang="cs-CZ" sz="1600" b="0" dirty="0">
                      <a:latin typeface="Trebuchet MS" pitchFamily="34" charset="0"/>
                    </a:rPr>
                    <a:t> </a:t>
                  </a:r>
                  <a:r>
                    <a:rPr lang="cs-CZ" altLang="cs-CZ" sz="1600" b="0" dirty="0">
                      <a:latin typeface="Trebuchet MS" pitchFamily="34" charset="0"/>
                    </a:rPr>
                    <a:t>nezmění pravděpodobnost</a:t>
                  </a:r>
                  <a:r>
                    <a:rPr lang="en-US" altLang="cs-CZ" sz="1600" b="0" dirty="0">
                      <a:latin typeface="Trebuchet MS" pitchFamily="34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altLang="cs-CZ" sz="1600" i="1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altLang="cs-CZ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cs-CZ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cs-CZ" sz="1600" i="1">
                                  <a:latin typeface="Cambria Math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altLang="cs-CZ" sz="1600" i="1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cs-CZ" sz="1600" i="1">
                          <a:latin typeface="Cambria Math"/>
                        </a:rPr>
                        <m:t>𝑑</m:t>
                      </m:r>
                      <m:sSup>
                        <m:sSupPr>
                          <m:ctrlPr>
                            <a:rPr lang="en-US" altLang="cs-CZ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cs-CZ" sz="1600" i="1">
                              <a:latin typeface="Cambria Math"/>
                            </a:rPr>
                            <m:t>𝐻</m:t>
                          </m:r>
                        </m:e>
                        <m:sup>
                          <m:r>
                            <a:rPr lang="en-US" altLang="cs-CZ" sz="1600" i="1"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lang="en-US" altLang="cs-CZ" sz="1600" i="1">
                          <a:latin typeface="Cambria Math"/>
                        </a:rPr>
                        <m:t>=</m:t>
                      </m:r>
                      <m:r>
                        <a:rPr lang="en-US" altLang="cs-CZ" sz="1600" i="1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altLang="cs-CZ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cs-CZ" sz="1600" i="1">
                              <a:latin typeface="Cambria Math"/>
                            </a:rPr>
                            <m:t>𝐻</m:t>
                          </m:r>
                        </m:e>
                      </m:d>
                      <m:r>
                        <a:rPr lang="en-US" altLang="cs-CZ" sz="1600" i="1">
                          <a:latin typeface="Cambria Math"/>
                        </a:rPr>
                        <m:t>𝑑𝐻</m:t>
                      </m:r>
                    </m:oMath>
                  </a14:m>
                  <a:endParaRPr lang="en-US" altLang="cs-CZ" sz="1600" b="0" dirty="0">
                    <a:latin typeface="Trebuchet MS" pitchFamily="34" charset="0"/>
                  </a:endParaRPr>
                </a:p>
                <a:p>
                  <a:pPr eaLnBrk="1" hangingPunct="1">
                    <a:spcBef>
                      <a:spcPts val="300"/>
                    </a:spcBef>
                  </a:pPr>
                  <a:r>
                    <a:rPr lang="en-US" altLang="cs-CZ" sz="1600" dirty="0">
                      <a:latin typeface="Trebuchet MS" pitchFamily="34" charset="0"/>
                    </a:rPr>
                    <a:t> </a:t>
                  </a:r>
                  <a:r>
                    <a:rPr lang="cs-CZ" altLang="cs-CZ" sz="1600" b="0" dirty="0">
                      <a:latin typeface="Trebuchet MS" pitchFamily="34" charset="0"/>
                    </a:rPr>
                    <a:t>Maticové elementy jsou statisticky nezávislé</a:t>
                  </a:r>
                </a:p>
              </p:txBody>
            </p:sp>
          </mc:Choice>
          <mc:Fallback xmlns="">
            <p:sp>
              <p:nvSpPr>
                <p:cNvPr id="22" name="Text 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18181" y="3943987"/>
                  <a:ext cx="8325603" cy="907867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293" t="-2685" b="-7383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8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006924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Text Box 2"/>
          <p:cNvSpPr txBox="1">
            <a:spLocks noChangeArrowheads="1"/>
          </p:cNvSpPr>
          <p:nvPr/>
        </p:nvSpPr>
        <p:spPr bwMode="auto">
          <a:xfrm>
            <a:off x="467544" y="332655"/>
            <a:ext cx="54113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 b="0" u="sng" dirty="0" err="1">
                <a:solidFill>
                  <a:srgbClr val="0000B4"/>
                </a:solidFill>
                <a:latin typeface="Trebuchet MS" pitchFamily="34" charset="0"/>
              </a:rPr>
              <a:t>Bohigasova</a:t>
            </a:r>
            <a:r>
              <a:rPr lang="cs-CZ" altLang="cs-CZ" sz="3200" b="0" u="sng" dirty="0">
                <a:solidFill>
                  <a:srgbClr val="0000B4"/>
                </a:solidFill>
                <a:latin typeface="Trebuchet MS" pitchFamily="34" charset="0"/>
              </a:rPr>
              <a:t> hypotéza</a:t>
            </a:r>
            <a:r>
              <a:rPr lang="cs-CZ" altLang="cs-CZ" sz="2400" b="0" dirty="0">
                <a:solidFill>
                  <a:srgbClr val="0000B4"/>
                </a:solidFill>
                <a:latin typeface="Trebuchet MS" pitchFamily="34" charset="0"/>
              </a:rPr>
              <a:t> (1984)</a:t>
            </a:r>
          </a:p>
        </p:txBody>
      </p:sp>
      <p:sp>
        <p:nvSpPr>
          <p:cNvPr id="167992" name="Text Box 56"/>
          <p:cNvSpPr txBox="1">
            <a:spLocks noChangeArrowheads="1"/>
          </p:cNvSpPr>
          <p:nvPr/>
        </p:nvSpPr>
        <p:spPr bwMode="auto">
          <a:xfrm>
            <a:off x="495890" y="881853"/>
            <a:ext cx="49500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0" dirty="0">
                <a:solidFill>
                  <a:srgbClr val="0000B4"/>
                </a:solidFill>
                <a:latin typeface="Trebuchet MS" pitchFamily="34" charset="0"/>
              </a:rPr>
              <a:t>(most mezi klasickým a kvantovým chaosem)</a:t>
            </a:r>
          </a:p>
        </p:txBody>
      </p:sp>
      <p:sp>
        <p:nvSpPr>
          <p:cNvPr id="167993" name="Text Box 57"/>
          <p:cNvSpPr txBox="1">
            <a:spLocks noChangeArrowheads="1"/>
          </p:cNvSpPr>
          <p:nvPr/>
        </p:nvSpPr>
        <p:spPr bwMode="auto">
          <a:xfrm>
            <a:off x="844731" y="2395294"/>
            <a:ext cx="7576825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s-CZ" altLang="cs-CZ" sz="2400" b="0" dirty="0">
                <a:latin typeface="Trebuchet MS" pitchFamily="34" charset="0"/>
              </a:rPr>
              <a:t>Klasický protějšek kvantového systému</a:t>
            </a:r>
          </a:p>
          <a:p>
            <a:pPr algn="ctr"/>
            <a:endParaRPr lang="cs-CZ" altLang="cs-CZ" sz="2400" b="0" dirty="0">
              <a:latin typeface="Trebuchet MS" pitchFamily="34" charset="0"/>
            </a:endParaRPr>
          </a:p>
          <a:p>
            <a:pPr algn="ctr"/>
            <a:endParaRPr lang="cs-CZ" altLang="cs-CZ" sz="2400" b="0" dirty="0">
              <a:latin typeface="Trebuchet MS" pitchFamily="34" charset="0"/>
            </a:endParaRPr>
          </a:p>
          <a:p>
            <a:pPr algn="ctr"/>
            <a:endParaRPr lang="cs-CZ" altLang="cs-CZ" sz="2400" b="0" dirty="0">
              <a:latin typeface="Trebuchet MS" pitchFamily="34" charset="0"/>
            </a:endParaRPr>
          </a:p>
          <a:p>
            <a:pPr algn="ctr"/>
            <a:r>
              <a:rPr lang="cs-CZ" altLang="cs-CZ" sz="2400" b="0" dirty="0">
                <a:latin typeface="Trebuchet MS" pitchFamily="34" charset="0"/>
              </a:rPr>
              <a:t>energetické spektrum má rozdělení vzdáleností nejbližších sousedů (NNS) a další statistiky</a:t>
            </a:r>
          </a:p>
          <a:p>
            <a:pPr algn="ctr"/>
            <a:endParaRPr lang="cs-CZ" altLang="cs-CZ" sz="2400" b="0" dirty="0">
              <a:latin typeface="Trebuchet MS" pitchFamily="34" charset="0"/>
            </a:endParaRPr>
          </a:p>
        </p:txBody>
      </p:sp>
      <p:sp>
        <p:nvSpPr>
          <p:cNvPr id="167995" name="Rectangle 59"/>
          <p:cNvSpPr>
            <a:spLocks noChangeArrowheads="1"/>
          </p:cNvSpPr>
          <p:nvPr/>
        </p:nvSpPr>
        <p:spPr bwMode="auto">
          <a:xfrm>
            <a:off x="3224534" y="6504033"/>
            <a:ext cx="55959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altLang="cs-CZ" sz="1400" b="0" dirty="0">
                <a:latin typeface="Book Antiqua" panose="02040602050305030304" pitchFamily="18" charset="0"/>
              </a:rPr>
              <a:t>O. </a:t>
            </a:r>
            <a:r>
              <a:rPr lang="cs-CZ" altLang="cs-CZ" sz="1400" b="0" dirty="0" err="1">
                <a:latin typeface="Book Antiqua" panose="02040602050305030304" pitchFamily="18" charset="0"/>
              </a:rPr>
              <a:t>Bohigas</a:t>
            </a:r>
            <a:r>
              <a:rPr lang="cs-CZ" altLang="cs-CZ" sz="1400" b="0" dirty="0">
                <a:latin typeface="Book Antiqua" panose="02040602050305030304" pitchFamily="18" charset="0"/>
              </a:rPr>
              <a:t>, M. J. </a:t>
            </a:r>
            <a:r>
              <a:rPr lang="cs-CZ" altLang="cs-CZ" sz="1400" b="0" dirty="0" err="1">
                <a:latin typeface="Book Antiqua" panose="02040602050305030304" pitchFamily="18" charset="0"/>
              </a:rPr>
              <a:t>Giannoni</a:t>
            </a:r>
            <a:r>
              <a:rPr lang="cs-CZ" altLang="cs-CZ" sz="1400" b="0" dirty="0">
                <a:latin typeface="Book Antiqua" panose="02040602050305030304" pitchFamily="18" charset="0"/>
              </a:rPr>
              <a:t>, C. </a:t>
            </a:r>
            <a:r>
              <a:rPr lang="cs-CZ" altLang="cs-CZ" sz="1400" b="0" dirty="0" err="1">
                <a:latin typeface="Book Antiqua" panose="02040602050305030304" pitchFamily="18" charset="0"/>
              </a:rPr>
              <a:t>Schmit</a:t>
            </a:r>
            <a:r>
              <a:rPr lang="cs-CZ" altLang="cs-CZ" sz="1400" b="0" dirty="0">
                <a:latin typeface="Book Antiqua" panose="02040602050305030304" pitchFamily="18" charset="0"/>
              </a:rPr>
              <a:t>, </a:t>
            </a:r>
            <a:r>
              <a:rPr lang="cs-CZ" altLang="cs-CZ" sz="1400" b="0" dirty="0" err="1">
                <a:latin typeface="Book Antiqua" panose="02040602050305030304" pitchFamily="18" charset="0"/>
              </a:rPr>
              <a:t>Phys</a:t>
            </a:r>
            <a:r>
              <a:rPr lang="cs-CZ" altLang="cs-CZ" sz="1400" b="0" dirty="0">
                <a:latin typeface="Book Antiqua" panose="02040602050305030304" pitchFamily="18" charset="0"/>
              </a:rPr>
              <a:t>. </a:t>
            </a:r>
            <a:r>
              <a:rPr lang="cs-CZ" altLang="cs-CZ" sz="1400" b="0" dirty="0" err="1">
                <a:latin typeface="Book Antiqua" panose="02040602050305030304" pitchFamily="18" charset="0"/>
              </a:rPr>
              <a:t>Rev</a:t>
            </a:r>
            <a:r>
              <a:rPr lang="cs-CZ" altLang="cs-CZ" sz="1400" b="0" dirty="0">
                <a:latin typeface="Book Antiqua" panose="02040602050305030304" pitchFamily="18" charset="0"/>
              </a:rPr>
              <a:t>. </a:t>
            </a:r>
            <a:r>
              <a:rPr lang="cs-CZ" altLang="cs-CZ" sz="1400" b="0" dirty="0" err="1">
                <a:latin typeface="Book Antiqua" panose="02040602050305030304" pitchFamily="18" charset="0"/>
              </a:rPr>
              <a:t>Lett</a:t>
            </a:r>
            <a:r>
              <a:rPr lang="cs-CZ" altLang="cs-CZ" sz="1400" b="0" dirty="0">
                <a:latin typeface="Book Antiqua" panose="02040602050305030304" pitchFamily="18" charset="0"/>
              </a:rPr>
              <a:t>. </a:t>
            </a:r>
            <a:r>
              <a:rPr lang="cs-CZ" altLang="cs-CZ" sz="1400" dirty="0">
                <a:latin typeface="Book Antiqua" panose="02040602050305030304" pitchFamily="18" charset="0"/>
              </a:rPr>
              <a:t>52</a:t>
            </a:r>
            <a:r>
              <a:rPr lang="cs-CZ" altLang="cs-CZ" sz="1400" b="0" dirty="0">
                <a:latin typeface="Book Antiqua" panose="02040602050305030304" pitchFamily="18" charset="0"/>
              </a:rPr>
              <a:t> (1984), 1</a:t>
            </a:r>
          </a:p>
        </p:txBody>
      </p:sp>
      <p:pic>
        <p:nvPicPr>
          <p:cNvPr id="167996" name="Picture 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803" y="378727"/>
            <a:ext cx="2325888" cy="1744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7997" name="Text Box 61"/>
          <p:cNvSpPr txBox="1">
            <a:spLocks noChangeArrowheads="1"/>
          </p:cNvSpPr>
          <p:nvPr/>
        </p:nvSpPr>
        <p:spPr bwMode="auto">
          <a:xfrm>
            <a:off x="2193748" y="2915178"/>
            <a:ext cx="1958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dirty="0">
                <a:solidFill>
                  <a:srgbClr val="CC3300"/>
                </a:solidFill>
                <a:latin typeface="Trebuchet MS" pitchFamily="34" charset="0"/>
              </a:rPr>
              <a:t>chaotický</a:t>
            </a:r>
          </a:p>
        </p:txBody>
      </p:sp>
      <p:sp>
        <p:nvSpPr>
          <p:cNvPr id="167998" name="Text Box 62"/>
          <p:cNvSpPr txBox="1">
            <a:spLocks noChangeArrowheads="1"/>
          </p:cNvSpPr>
          <p:nvPr/>
        </p:nvSpPr>
        <p:spPr bwMode="auto">
          <a:xfrm>
            <a:off x="5774427" y="2915178"/>
            <a:ext cx="148381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dirty="0">
                <a:latin typeface="Trebuchet MS" pitchFamily="34" charset="0"/>
              </a:rPr>
              <a:t>regulární</a:t>
            </a:r>
          </a:p>
        </p:txBody>
      </p:sp>
      <p:sp>
        <p:nvSpPr>
          <p:cNvPr id="167999" name="Text Box 63"/>
          <p:cNvSpPr txBox="1">
            <a:spLocks noChangeArrowheads="1"/>
          </p:cNvSpPr>
          <p:nvPr/>
        </p:nvSpPr>
        <p:spPr bwMode="auto">
          <a:xfrm>
            <a:off x="1677910" y="4838877"/>
            <a:ext cx="36020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dirty="0">
                <a:solidFill>
                  <a:srgbClr val="CC3300"/>
                </a:solidFill>
                <a:latin typeface="Trebuchet MS" pitchFamily="34" charset="0"/>
              </a:rPr>
              <a:t>GOE, GUE nebo GSE</a:t>
            </a:r>
          </a:p>
          <a:p>
            <a:r>
              <a:rPr lang="cs-CZ" altLang="cs-CZ" sz="2400" dirty="0">
                <a:solidFill>
                  <a:srgbClr val="CC3300"/>
                </a:solidFill>
                <a:latin typeface="Trebuchet MS" pitchFamily="34" charset="0"/>
              </a:rPr>
              <a:t>(podle symetrie </a:t>
            </a:r>
            <a:r>
              <a:rPr lang="cs-CZ" altLang="cs-CZ" sz="2400" i="1" dirty="0">
                <a:solidFill>
                  <a:srgbClr val="CC3300"/>
                </a:solidFill>
                <a:latin typeface="Times New Roman" pitchFamily="18" charset="0"/>
              </a:rPr>
              <a:t>H</a:t>
            </a:r>
            <a:r>
              <a:rPr lang="cs-CZ" altLang="cs-CZ" sz="2400" dirty="0">
                <a:solidFill>
                  <a:srgbClr val="CC3300"/>
                </a:solidFill>
                <a:latin typeface="Trebuchet MS" pitchFamily="34" charset="0"/>
              </a:rPr>
              <a:t>)</a:t>
            </a:r>
          </a:p>
        </p:txBody>
      </p:sp>
      <p:sp>
        <p:nvSpPr>
          <p:cNvPr id="168000" name="Text Box 64"/>
          <p:cNvSpPr txBox="1">
            <a:spLocks noChangeArrowheads="1"/>
          </p:cNvSpPr>
          <p:nvPr/>
        </p:nvSpPr>
        <p:spPr bwMode="auto">
          <a:xfrm>
            <a:off x="5522490" y="4842117"/>
            <a:ext cx="21149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400" dirty="0" err="1">
                <a:latin typeface="Trebuchet MS" pitchFamily="34" charset="0"/>
              </a:rPr>
              <a:t>Poissonovské</a:t>
            </a:r>
            <a:endParaRPr lang="cs-CZ" altLang="cs-CZ" sz="2400" dirty="0">
              <a:latin typeface="Trebuchet MS" pitchFamily="34" charset="0"/>
            </a:endParaRPr>
          </a:p>
        </p:txBody>
      </p:sp>
      <p:sp>
        <p:nvSpPr>
          <p:cNvPr id="168002" name="Line 66"/>
          <p:cNvSpPr>
            <a:spLocks noChangeShapeType="1"/>
          </p:cNvSpPr>
          <p:nvPr/>
        </p:nvSpPr>
        <p:spPr bwMode="auto">
          <a:xfrm>
            <a:off x="2970934" y="3451753"/>
            <a:ext cx="0" cy="4127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 type="none" w="sm" len="sm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8003" name="Line 67"/>
          <p:cNvSpPr>
            <a:spLocks noChangeShapeType="1"/>
          </p:cNvSpPr>
          <p:nvPr/>
        </p:nvSpPr>
        <p:spPr bwMode="auto">
          <a:xfrm>
            <a:off x="6516336" y="3451753"/>
            <a:ext cx="0" cy="412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17" name="Přímá spojnice 16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ovéPole 2"/>
          <p:cNvSpPr txBox="1"/>
          <p:nvPr/>
        </p:nvSpPr>
        <p:spPr>
          <a:xfrm>
            <a:off x="1349833" y="5869577"/>
            <a:ext cx="3581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  <a:latin typeface="Trebuchet MS" panose="020B0603020202020204" pitchFamily="34" charset="0"/>
              </a:rPr>
              <a:t>- silné korelace mezi energiemi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5317107" y="5849030"/>
            <a:ext cx="2720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Trebuchet MS" panose="020B0603020202020204" pitchFamily="34" charset="0"/>
              </a:rPr>
              <a:t>- energie nekorelované</a:t>
            </a:r>
          </a:p>
        </p:txBody>
      </p:sp>
      <p:grpSp>
        <p:nvGrpSpPr>
          <p:cNvPr id="5" name="Skupina 4"/>
          <p:cNvGrpSpPr/>
          <p:nvPr/>
        </p:nvGrpSpPr>
        <p:grpSpPr>
          <a:xfrm>
            <a:off x="1402087" y="941297"/>
            <a:ext cx="6592384" cy="5449710"/>
            <a:chOff x="1402087" y="941297"/>
            <a:chExt cx="6592384" cy="5449710"/>
          </a:xfrm>
        </p:grpSpPr>
        <p:grpSp>
          <p:nvGrpSpPr>
            <p:cNvPr id="21" name="Skupina 20"/>
            <p:cNvGrpSpPr>
              <a:grpSpLocks/>
            </p:cNvGrpSpPr>
            <p:nvPr/>
          </p:nvGrpSpPr>
          <p:grpSpPr bwMode="auto">
            <a:xfrm>
              <a:off x="1402087" y="941297"/>
              <a:ext cx="6592384" cy="5449710"/>
              <a:chOff x="490051" y="798768"/>
              <a:chExt cx="6592311" cy="5448566"/>
            </a:xfrm>
          </p:grpSpPr>
          <p:sp>
            <p:nvSpPr>
              <p:cNvPr id="22" name="Obdélník 21"/>
              <p:cNvSpPr/>
              <p:nvPr/>
            </p:nvSpPr>
            <p:spPr bwMode="auto">
              <a:xfrm>
                <a:off x="490051" y="798768"/>
                <a:ext cx="6592311" cy="5448566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rgbClr val="0000B4"/>
                </a:solidFill>
                <a:prstDash val="solid"/>
                <a:round/>
                <a:headEnd type="oval" w="sm" len="sm"/>
                <a:tailEnd type="triangle" w="lg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>
                  <a:latin typeface="Arial" pitchFamily="34" charset="0"/>
                </a:endParaRPr>
              </a:p>
            </p:txBody>
          </p:sp>
          <p:sp>
            <p:nvSpPr>
              <p:cNvPr id="23" name="Text Box 2"/>
              <p:cNvSpPr txBox="1">
                <a:spLocks noChangeArrowheads="1"/>
              </p:cNvSpPr>
              <p:nvPr/>
            </p:nvSpPr>
            <p:spPr bwMode="auto">
              <a:xfrm>
                <a:off x="774284" y="816182"/>
                <a:ext cx="5945853" cy="4307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2200" b="1" dirty="0">
                    <a:solidFill>
                      <a:srgbClr val="0000B4"/>
                    </a:solidFill>
                    <a:latin typeface="Trebuchet MS" pitchFamily="34" charset="0"/>
                  </a:rPr>
                  <a:t>Rozdělení vzdáleností nejbližších sousedů</a:t>
                </a:r>
              </a:p>
            </p:txBody>
          </p:sp>
          <p:grpSp>
            <p:nvGrpSpPr>
              <p:cNvPr id="24" name="Skupina 100"/>
              <p:cNvGrpSpPr>
                <a:grpSpLocks/>
              </p:cNvGrpSpPr>
              <p:nvPr/>
            </p:nvGrpSpPr>
            <p:grpSpPr bwMode="auto">
              <a:xfrm>
                <a:off x="974665" y="1253941"/>
                <a:ext cx="5666759" cy="3163715"/>
                <a:chOff x="2528888" y="1511473"/>
                <a:chExt cx="5666759" cy="3163715"/>
              </a:xfrm>
            </p:grpSpPr>
            <p:pic>
              <p:nvPicPr>
                <p:cNvPr id="32" name="Picture 25" descr="GSE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10350" y="3117850"/>
                  <a:ext cx="1312863" cy="898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3" name="Picture 3" descr="Comparison of spectra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60034" y="1563996"/>
                  <a:ext cx="5535613" cy="1585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4" name="Line 4"/>
                <p:cNvSpPr>
                  <a:spLocks noChangeShapeType="1"/>
                </p:cNvSpPr>
                <p:nvPr/>
              </p:nvSpPr>
              <p:spPr bwMode="auto">
                <a:xfrm flipV="1">
                  <a:off x="3027363" y="1667182"/>
                  <a:ext cx="0" cy="134302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triangle" w="lg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5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2625725" y="1511473"/>
                  <a:ext cx="479425" cy="3667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cs-CZ" altLang="cs-CZ" sz="1800" b="0" i="1">
                      <a:latin typeface="Arial" charset="0"/>
                    </a:rPr>
                    <a:t>E</a:t>
                  </a:r>
                </a:p>
              </p:txBody>
            </p:sp>
            <p:sp>
              <p:nvSpPr>
                <p:cNvPr id="36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3740150" y="2114550"/>
                  <a:ext cx="184150" cy="3667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800">
                    <a:latin typeface="Arial" charset="0"/>
                  </a:endParaRPr>
                </a:p>
              </p:txBody>
            </p:sp>
            <p:pic>
              <p:nvPicPr>
                <p:cNvPr id="37" name="Picture 18" descr="GUE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46700" y="3127375"/>
                  <a:ext cx="1312863" cy="898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" name="Picture 20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54813" y="3981450"/>
                  <a:ext cx="1111250" cy="403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</p:pic>
            <p:pic>
              <p:nvPicPr>
                <p:cNvPr id="39" name="Picture 21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0538" y="3984625"/>
                  <a:ext cx="858837" cy="3889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</p:pic>
            <p:pic>
              <p:nvPicPr>
                <p:cNvPr id="40" name="Picture 22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59288" y="3967163"/>
                  <a:ext cx="746125" cy="3968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</p:pic>
            <p:pic>
              <p:nvPicPr>
                <p:cNvPr id="41" name="Picture 23" descr="Poisson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5288" y="3125788"/>
                  <a:ext cx="1312862" cy="898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2" name="Picture 24" descr="GOE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11625" y="3117850"/>
                  <a:ext cx="1312863" cy="898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3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528888" y="3292475"/>
                  <a:ext cx="463550" cy="274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 b="0" i="1">
                      <a:latin typeface="Arial" charset="0"/>
                    </a:rPr>
                    <a:t>P</a:t>
                  </a:r>
                  <a:r>
                    <a:rPr lang="en-US" altLang="cs-CZ" sz="1200">
                      <a:latin typeface="Arial" charset="0"/>
                    </a:rPr>
                    <a:t>(</a:t>
                  </a:r>
                  <a:r>
                    <a:rPr lang="en-US" altLang="cs-CZ" sz="1200" b="0" i="1">
                      <a:latin typeface="Arial" charset="0"/>
                    </a:rPr>
                    <a:t>s</a:t>
                  </a:r>
                  <a:r>
                    <a:rPr lang="en-US" altLang="cs-CZ" sz="1200">
                      <a:latin typeface="Arial" charset="0"/>
                    </a:rPr>
                    <a:t>)</a:t>
                  </a:r>
                  <a:endParaRPr lang="cs-CZ" altLang="cs-CZ" sz="1200">
                    <a:latin typeface="Arial" charset="0"/>
                  </a:endParaRPr>
                </a:p>
              </p:txBody>
            </p:sp>
            <p:pic>
              <p:nvPicPr>
                <p:cNvPr id="44" name="Picture 30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46463" y="4025900"/>
                  <a:ext cx="485775" cy="2603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</p:pic>
            <p:sp>
              <p:nvSpPr>
                <p:cNvPr id="45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4597400" y="3206750"/>
                  <a:ext cx="631825" cy="3667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cs-CZ" altLang="cs-CZ" sz="1800">
                      <a:solidFill>
                        <a:srgbClr val="F00000"/>
                      </a:solidFill>
                      <a:latin typeface="Trebuchet MS" pitchFamily="34" charset="0"/>
                    </a:rPr>
                    <a:t>GOE</a:t>
                  </a:r>
                </a:p>
              </p:txBody>
            </p:sp>
            <p:sp>
              <p:nvSpPr>
                <p:cNvPr id="46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5821363" y="3197225"/>
                  <a:ext cx="631825" cy="3667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cs-CZ" altLang="cs-CZ" sz="1800">
                      <a:solidFill>
                        <a:srgbClr val="339933"/>
                      </a:solidFill>
                      <a:latin typeface="Trebuchet MS" pitchFamily="34" charset="0"/>
                    </a:rPr>
                    <a:t>GUE</a:t>
                  </a:r>
                </a:p>
              </p:txBody>
            </p:sp>
            <p:sp>
              <p:nvSpPr>
                <p:cNvPr id="47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7205663" y="3214688"/>
                  <a:ext cx="631825" cy="3667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cs-CZ" altLang="cs-CZ" sz="1800">
                      <a:solidFill>
                        <a:srgbClr val="0000B4"/>
                      </a:solidFill>
                      <a:latin typeface="Trebuchet MS" pitchFamily="34" charset="0"/>
                    </a:rPr>
                    <a:t>GSE</a:t>
                  </a:r>
                </a:p>
              </p:txBody>
            </p:sp>
            <p:sp>
              <p:nvSpPr>
                <p:cNvPr id="48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3279775" y="3198813"/>
                  <a:ext cx="1306513" cy="3365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cs-CZ" altLang="cs-CZ" sz="1600">
                      <a:latin typeface="Trebuchet MS" pitchFamily="34" charset="0"/>
                    </a:rPr>
                    <a:t>Poisson</a:t>
                  </a:r>
                </a:p>
              </p:txBody>
            </p:sp>
            <p:sp>
              <p:nvSpPr>
                <p:cNvPr id="49" name="Oval 36"/>
                <p:cNvSpPr>
                  <a:spLocks noChangeArrowheads="1"/>
                </p:cNvSpPr>
                <p:nvPr/>
              </p:nvSpPr>
              <p:spPr bwMode="auto">
                <a:xfrm>
                  <a:off x="4606925" y="4065588"/>
                  <a:ext cx="188913" cy="214312"/>
                </a:xfrm>
                <a:prstGeom prst="ellipse">
                  <a:avLst/>
                </a:prstGeom>
                <a:solidFill>
                  <a:srgbClr val="FFCC00">
                    <a:alpha val="30196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round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800">
                    <a:latin typeface="Arial" charset="0"/>
                  </a:endParaRPr>
                </a:p>
              </p:txBody>
            </p:sp>
            <p:sp>
              <p:nvSpPr>
                <p:cNvPr id="50" name="Oval 37"/>
                <p:cNvSpPr>
                  <a:spLocks noChangeArrowheads="1"/>
                </p:cNvSpPr>
                <p:nvPr/>
              </p:nvSpPr>
              <p:spPr bwMode="auto">
                <a:xfrm>
                  <a:off x="5816600" y="4065588"/>
                  <a:ext cx="196850" cy="219075"/>
                </a:xfrm>
                <a:prstGeom prst="ellipse">
                  <a:avLst/>
                </a:prstGeom>
                <a:solidFill>
                  <a:srgbClr val="FFCC00">
                    <a:alpha val="30196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round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800">
                    <a:latin typeface="Arial" charset="0"/>
                  </a:endParaRPr>
                </a:p>
              </p:txBody>
            </p:sp>
            <p:sp>
              <p:nvSpPr>
                <p:cNvPr id="51" name="Oval 38"/>
                <p:cNvSpPr>
                  <a:spLocks noChangeArrowheads="1"/>
                </p:cNvSpPr>
                <p:nvPr/>
              </p:nvSpPr>
              <p:spPr bwMode="auto">
                <a:xfrm>
                  <a:off x="7256463" y="4054475"/>
                  <a:ext cx="196850" cy="219075"/>
                </a:xfrm>
                <a:prstGeom prst="ellipse">
                  <a:avLst/>
                </a:prstGeom>
                <a:solidFill>
                  <a:srgbClr val="FFCC00">
                    <a:alpha val="30196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round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800">
                    <a:latin typeface="Arial" charset="0"/>
                  </a:endParaRPr>
                </a:p>
              </p:txBody>
            </p:sp>
            <p:sp>
              <p:nvSpPr>
                <p:cNvPr id="52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5127625" y="4308475"/>
                  <a:ext cx="2359025" cy="3667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cs-CZ" altLang="cs-CZ" sz="1800" dirty="0">
                      <a:solidFill>
                        <a:srgbClr val="CC3300"/>
                      </a:solidFill>
                      <a:latin typeface="Trebuchet MS" pitchFamily="34" charset="0"/>
                    </a:rPr>
                    <a:t>CHAOTICKÝ</a:t>
                  </a:r>
                  <a:r>
                    <a:rPr lang="en-US" altLang="cs-CZ" sz="1800" dirty="0">
                      <a:solidFill>
                        <a:srgbClr val="CC3300"/>
                      </a:solidFill>
                      <a:latin typeface="Trebuchet MS" pitchFamily="34" charset="0"/>
                    </a:rPr>
                    <a:t> system</a:t>
                  </a:r>
                  <a:endParaRPr lang="cs-CZ" altLang="cs-CZ" sz="1800" dirty="0">
                    <a:solidFill>
                      <a:srgbClr val="CC33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53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2684944" y="4294188"/>
                  <a:ext cx="2265363" cy="3667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lg" len="med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2800">
                      <a:solidFill>
                        <a:schemeClr val="tx1"/>
                      </a:solidFill>
                      <a:latin typeface="Century Gothic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400">
                      <a:solidFill>
                        <a:schemeClr val="tx1"/>
                      </a:solidFill>
                      <a:latin typeface="Century Gothic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entury Gothic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Century Gothic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600">
                      <a:solidFill>
                        <a:schemeClr val="tx1"/>
                      </a:solidFill>
                      <a:latin typeface="Century Gothic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cs-CZ" altLang="cs-CZ" sz="1800" dirty="0">
                      <a:latin typeface="Trebuchet MS" pitchFamily="34" charset="0"/>
                    </a:rPr>
                    <a:t>STABILNÍ</a:t>
                  </a:r>
                  <a:r>
                    <a:rPr lang="en-US" altLang="cs-CZ" sz="1800" dirty="0">
                      <a:latin typeface="Trebuchet MS" pitchFamily="34" charset="0"/>
                    </a:rPr>
                    <a:t> </a:t>
                  </a:r>
                  <a:r>
                    <a:rPr lang="en-US" altLang="cs-CZ" sz="1800" dirty="0" err="1">
                      <a:latin typeface="Trebuchet MS" pitchFamily="34" charset="0"/>
                    </a:rPr>
                    <a:t>syst</a:t>
                  </a:r>
                  <a:r>
                    <a:rPr lang="cs-CZ" altLang="cs-CZ" sz="1800" dirty="0">
                      <a:latin typeface="Trebuchet MS" pitchFamily="34" charset="0"/>
                    </a:rPr>
                    <a:t>é</a:t>
                  </a:r>
                  <a:r>
                    <a:rPr lang="en-US" altLang="cs-CZ" sz="1800" dirty="0">
                      <a:latin typeface="Trebuchet MS" pitchFamily="34" charset="0"/>
                    </a:rPr>
                    <a:t>m</a:t>
                  </a:r>
                  <a:endParaRPr lang="cs-CZ" altLang="cs-CZ" sz="1800" dirty="0">
                    <a:latin typeface="Trebuchet MS" pitchFamily="34" charset="0"/>
                  </a:endParaRPr>
                </a:p>
              </p:txBody>
            </p:sp>
          </p:grpSp>
          <p:sp>
            <p:nvSpPr>
              <p:cNvPr id="25" name="Text Box 2"/>
              <p:cNvSpPr txBox="1">
                <a:spLocks noChangeArrowheads="1"/>
              </p:cNvSpPr>
              <p:nvPr/>
            </p:nvSpPr>
            <p:spPr bwMode="auto">
              <a:xfrm>
                <a:off x="2315588" y="4767826"/>
                <a:ext cx="2527505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cs-CZ" sz="2000" dirty="0">
                    <a:solidFill>
                      <a:srgbClr val="0000B4"/>
                    </a:solidFill>
                    <a:latin typeface="Trebuchet MS" pitchFamily="34" charset="0"/>
                  </a:rPr>
                  <a:t>Brody</a:t>
                </a:r>
                <a:r>
                  <a:rPr lang="cs-CZ" altLang="cs-CZ" sz="2000" dirty="0">
                    <a:solidFill>
                      <a:srgbClr val="0000B4"/>
                    </a:solidFill>
                    <a:latin typeface="Trebuchet MS" pitchFamily="34" charset="0"/>
                  </a:rPr>
                  <a:t>ho</a:t>
                </a:r>
                <a:r>
                  <a:rPr lang="en-US" altLang="cs-CZ" sz="2000" dirty="0">
                    <a:solidFill>
                      <a:srgbClr val="0000B4"/>
                    </a:solidFill>
                    <a:latin typeface="Trebuchet MS" pitchFamily="34" charset="0"/>
                  </a:rPr>
                  <a:t> </a:t>
                </a:r>
                <a:r>
                  <a:rPr lang="cs-CZ" altLang="cs-CZ" sz="2000" dirty="0">
                    <a:solidFill>
                      <a:srgbClr val="0000B4"/>
                    </a:solidFill>
                    <a:latin typeface="Trebuchet MS" pitchFamily="34" charset="0"/>
                  </a:rPr>
                  <a:t>rozdělení</a:t>
                </a:r>
              </a:p>
            </p:txBody>
          </p:sp>
          <p:sp>
            <p:nvSpPr>
              <p:cNvPr id="26" name="Rectangle 5"/>
              <p:cNvSpPr>
                <a:spLocks noChangeArrowheads="1"/>
              </p:cNvSpPr>
              <p:nvPr/>
            </p:nvSpPr>
            <p:spPr bwMode="auto">
              <a:xfrm>
                <a:off x="879804" y="5122505"/>
                <a:ext cx="5734814" cy="5769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8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285750" indent="-285750"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10000"/>
                  </a:spcAft>
                </a:pPr>
                <a:r>
                  <a:rPr lang="cs-CZ" altLang="cs-CZ" sz="1500" b="0" dirty="0">
                    <a:latin typeface="Trebuchet MS" pitchFamily="34" charset="0"/>
                  </a:rPr>
                  <a:t>Hladce</a:t>
                </a:r>
                <a:r>
                  <a:rPr lang="en-US" altLang="cs-CZ" sz="1500" b="0" dirty="0">
                    <a:latin typeface="Trebuchet MS" pitchFamily="34" charset="0"/>
                  </a:rPr>
                  <a:t> </a:t>
                </a:r>
                <a:r>
                  <a:rPr lang="cs-CZ" altLang="cs-CZ" sz="1500" b="0" dirty="0">
                    <a:latin typeface="Trebuchet MS" pitchFamily="34" charset="0"/>
                  </a:rPr>
                  <a:t>interpoluje mezi </a:t>
                </a:r>
                <a:r>
                  <a:rPr lang="cs-CZ" altLang="cs-CZ" sz="1500" b="0" dirty="0" err="1">
                    <a:latin typeface="Trebuchet MS" pitchFamily="34" charset="0"/>
                  </a:rPr>
                  <a:t>Poissonovským</a:t>
                </a:r>
                <a:r>
                  <a:rPr lang="en-US" altLang="cs-CZ" sz="1500" b="0" dirty="0">
                    <a:latin typeface="Trebuchet MS" pitchFamily="34" charset="0"/>
                  </a:rPr>
                  <a:t> </a:t>
                </a:r>
                <a:r>
                  <a:rPr lang="cs-CZ" altLang="cs-CZ" sz="1500" b="0" dirty="0">
                    <a:latin typeface="Trebuchet MS" pitchFamily="34" charset="0"/>
                  </a:rPr>
                  <a:t>a GOE </a:t>
                </a:r>
                <a:r>
                  <a:rPr lang="en-US" altLang="cs-CZ" sz="1500" b="0" dirty="0">
                    <a:latin typeface="Trebuchet MS" pitchFamily="34" charset="0"/>
                  </a:rPr>
                  <a:t>NNSD</a:t>
                </a:r>
                <a:endParaRPr lang="cs-CZ" altLang="cs-CZ" sz="1500" b="0" dirty="0">
                  <a:latin typeface="Trebuchet MS" pitchFamily="34" charset="0"/>
                </a:endParaRPr>
              </a:p>
              <a:p>
                <a:pPr eaLnBrk="1" hangingPunct="1">
                  <a:spcBef>
                    <a:spcPct val="0"/>
                  </a:spcBef>
                  <a:spcAft>
                    <a:spcPct val="10000"/>
                  </a:spcAft>
                </a:pPr>
                <a:r>
                  <a:rPr lang="cs-CZ" altLang="cs-CZ" sz="1500" b="0" dirty="0" err="1">
                    <a:latin typeface="Trebuchet MS" pitchFamily="34" charset="0"/>
                  </a:rPr>
                  <a:t>Brodyho</a:t>
                </a:r>
                <a:r>
                  <a:rPr lang="cs-CZ" altLang="cs-CZ" sz="1500" b="0" dirty="0">
                    <a:latin typeface="Trebuchet MS" pitchFamily="34" charset="0"/>
                  </a:rPr>
                  <a:t> parametr </a:t>
                </a:r>
                <a:r>
                  <a:rPr lang="cs-CZ" altLang="cs-CZ" sz="1500" b="0" dirty="0">
                    <a:latin typeface="Symbol" pitchFamily="18" charset="2"/>
                  </a:rPr>
                  <a:t>w</a:t>
                </a:r>
                <a:r>
                  <a:rPr lang="cs-CZ" altLang="cs-CZ" sz="1500" b="0" dirty="0">
                    <a:latin typeface="Trebuchet MS" pitchFamily="34" charset="0"/>
                  </a:rPr>
                  <a:t> – </a:t>
                </a:r>
                <a:r>
                  <a:rPr lang="cs-CZ" altLang="cs-CZ" sz="1500" dirty="0">
                    <a:solidFill>
                      <a:srgbClr val="CC3300"/>
                    </a:solidFill>
                    <a:latin typeface="Trebuchet MS" pitchFamily="34" charset="0"/>
                  </a:rPr>
                  <a:t>kvantová míra chaotičnosti</a:t>
                </a:r>
                <a:r>
                  <a:rPr lang="en-US" altLang="cs-CZ" sz="1500" dirty="0">
                    <a:solidFill>
                      <a:srgbClr val="CC3300"/>
                    </a:solidFill>
                    <a:latin typeface="Trebuchet MS" pitchFamily="34" charset="0"/>
                  </a:rPr>
                  <a:t> </a:t>
                </a:r>
                <a:r>
                  <a:rPr lang="cs-CZ" altLang="cs-CZ" sz="1500" b="0" dirty="0" err="1">
                    <a:latin typeface="Trebuchet MS" pitchFamily="34" charset="0"/>
                  </a:rPr>
                  <a:t>systé</a:t>
                </a:r>
                <a:r>
                  <a:rPr lang="en-US" altLang="cs-CZ" sz="1500" b="0" dirty="0">
                    <a:latin typeface="Trebuchet MS" pitchFamily="34" charset="0"/>
                  </a:rPr>
                  <a:t>m</a:t>
                </a:r>
                <a:r>
                  <a:rPr lang="cs-CZ" altLang="cs-CZ" sz="1500" b="0" dirty="0">
                    <a:latin typeface="Trebuchet MS" pitchFamily="34" charset="0"/>
                  </a:rPr>
                  <a:t>u</a:t>
                </a:r>
              </a:p>
            </p:txBody>
          </p:sp>
          <p:sp>
            <p:nvSpPr>
              <p:cNvPr id="27" name="Text Box 15"/>
              <p:cNvSpPr txBox="1">
                <a:spLocks noChangeArrowheads="1"/>
              </p:cNvSpPr>
              <p:nvPr/>
            </p:nvSpPr>
            <p:spPr bwMode="auto">
              <a:xfrm>
                <a:off x="2819385" y="5257775"/>
                <a:ext cx="184150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8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latin typeface="Trebuchet MS" pitchFamily="34" charset="0"/>
                </a:endParaRPr>
              </a:p>
            </p:txBody>
          </p:sp>
          <p:pic>
            <p:nvPicPr>
              <p:cNvPr id="28" name="Picture 17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8093" y="5720398"/>
                <a:ext cx="1406525" cy="4413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" name="Picture 16" descr="sp4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8501" y="5712374"/>
                <a:ext cx="3937000" cy="423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Line 66"/>
              <p:cNvSpPr>
                <a:spLocks noChangeShapeType="1"/>
              </p:cNvSpPr>
              <p:nvPr/>
            </p:nvSpPr>
            <p:spPr bwMode="auto">
              <a:xfrm>
                <a:off x="4614460" y="4392080"/>
                <a:ext cx="0" cy="412750"/>
              </a:xfrm>
              <a:prstGeom prst="line">
                <a:avLst/>
              </a:prstGeom>
              <a:noFill/>
              <a:ln w="38100">
                <a:solidFill>
                  <a:srgbClr val="CC3300"/>
                </a:solidFill>
                <a:round/>
                <a:headEnd type="none" w="sm" len="sm"/>
                <a:tailEnd type="triangl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1" name="Line 67"/>
              <p:cNvSpPr>
                <a:spLocks noChangeShapeType="1"/>
              </p:cNvSpPr>
              <p:nvPr/>
            </p:nvSpPr>
            <p:spPr bwMode="auto">
              <a:xfrm>
                <a:off x="2127848" y="4398474"/>
                <a:ext cx="0" cy="4127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none" w="sm" len="sm"/>
                <a:tailEnd type="triangl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4" name="TextovéPole 3"/>
            <p:cNvSpPr txBox="1"/>
            <p:nvPr/>
          </p:nvSpPr>
          <p:spPr>
            <a:xfrm>
              <a:off x="6677924" y="4160950"/>
              <a:ext cx="1226825" cy="523220"/>
            </a:xfrm>
            <a:prstGeom prst="rect">
              <a:avLst/>
            </a:prstGeom>
            <a:solidFill>
              <a:srgbClr val="FFC000">
                <a:alpha val="27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latin typeface="Trebuchet MS" panose="020B0603020202020204" pitchFamily="34" charset="0"/>
                </a:rPr>
                <a:t>Hladiny</a:t>
              </a:r>
              <a:r>
                <a:rPr lang="en-US" sz="1400" dirty="0">
                  <a:latin typeface="Trebuchet MS" panose="020B0603020202020204" pitchFamily="34" charset="0"/>
                </a:rPr>
                <a:t> se </a:t>
              </a:r>
              <a:r>
                <a:rPr lang="en-US" sz="1400" dirty="0" err="1">
                  <a:latin typeface="Trebuchet MS" panose="020B0603020202020204" pitchFamily="34" charset="0"/>
                </a:rPr>
                <a:t>odpuzuj</a:t>
              </a:r>
              <a:r>
                <a:rPr lang="cs-CZ" sz="1400" dirty="0">
                  <a:latin typeface="Trebuchet MS" panose="020B0603020202020204" pitchFamily="34" charset="0"/>
                </a:rPr>
                <a:t>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051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074" y="3394662"/>
            <a:ext cx="4280898" cy="3051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617538" y="333375"/>
            <a:ext cx="80240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200" b="0" u="sng" dirty="0">
                <a:solidFill>
                  <a:srgbClr val="0000B4"/>
                </a:solidFill>
                <a:latin typeface="Trebuchet MS" pitchFamily="34" charset="0"/>
              </a:rPr>
              <a:t>1/f </a:t>
            </a:r>
            <a:r>
              <a:rPr lang="cs-CZ" altLang="cs-CZ" sz="3200" b="0" u="sng" dirty="0">
                <a:solidFill>
                  <a:srgbClr val="0000B4"/>
                </a:solidFill>
                <a:latin typeface="Trebuchet MS" pitchFamily="34" charset="0"/>
              </a:rPr>
              <a:t>šum</a:t>
            </a:r>
            <a:r>
              <a:rPr lang="cs-CZ" altLang="cs-CZ" sz="3200" b="0" dirty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cs-CZ" altLang="cs-CZ" sz="2400" b="0" dirty="0">
                <a:solidFill>
                  <a:srgbClr val="0000B4"/>
                </a:solidFill>
                <a:latin typeface="Trebuchet MS" pitchFamily="34" charset="0"/>
              </a:rPr>
              <a:t>(</a:t>
            </a:r>
            <a:r>
              <a:rPr lang="cs-CZ" altLang="cs-CZ" sz="2400" b="0" dirty="0" err="1">
                <a:solidFill>
                  <a:srgbClr val="0000B4"/>
                </a:solidFill>
                <a:latin typeface="Trebuchet MS" pitchFamily="34" charset="0"/>
              </a:rPr>
              <a:t>dlouhodosahové</a:t>
            </a:r>
            <a:r>
              <a:rPr lang="cs-CZ" altLang="cs-CZ" sz="2400" b="0" dirty="0">
                <a:solidFill>
                  <a:srgbClr val="0000B4"/>
                </a:solidFill>
                <a:latin typeface="Trebuchet MS" pitchFamily="34" charset="0"/>
              </a:rPr>
              <a:t> korelace)</a:t>
            </a:r>
          </a:p>
        </p:txBody>
      </p:sp>
      <p:pic>
        <p:nvPicPr>
          <p:cNvPr id="30724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1728788"/>
            <a:ext cx="1847850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30725" name="Picture 3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1970088"/>
            <a:ext cx="11588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grpSp>
        <p:nvGrpSpPr>
          <p:cNvPr id="30726" name="Skupina 1"/>
          <p:cNvGrpSpPr>
            <a:grpSpLocks/>
          </p:cNvGrpSpPr>
          <p:nvPr/>
        </p:nvGrpSpPr>
        <p:grpSpPr bwMode="auto">
          <a:xfrm>
            <a:off x="2054225" y="3349625"/>
            <a:ext cx="1571625" cy="776288"/>
            <a:chOff x="5389735" y="2447925"/>
            <a:chExt cx="1571625" cy="776288"/>
          </a:xfrm>
        </p:grpSpPr>
        <p:pic>
          <p:nvPicPr>
            <p:cNvPr id="30766" name="Picture 2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7316" y="2484438"/>
              <a:ext cx="1482725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lg" len="med"/>
                </a14:hiddenLine>
              </a:ext>
            </a:extLst>
          </p:spPr>
        </p:pic>
        <p:sp>
          <p:nvSpPr>
            <p:cNvPr id="30767" name="Rectangle 33"/>
            <p:cNvSpPr>
              <a:spLocks noChangeArrowheads="1"/>
            </p:cNvSpPr>
            <p:nvPr/>
          </p:nvSpPr>
          <p:spPr bwMode="auto">
            <a:xfrm>
              <a:off x="5389735" y="2447925"/>
              <a:ext cx="1571625" cy="776288"/>
            </a:xfrm>
            <a:prstGeom prst="rect">
              <a:avLst/>
            </a:prstGeom>
            <a:noFill/>
            <a:ln w="19050">
              <a:solidFill>
                <a:srgbClr val="FFCC00"/>
              </a:solidFill>
              <a:miter lim="800000"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Arial" charset="0"/>
              </a:endParaRPr>
            </a:p>
          </p:txBody>
        </p:sp>
      </p:grpSp>
      <p:sp>
        <p:nvSpPr>
          <p:cNvPr id="30727" name="AutoShape 21"/>
          <p:cNvSpPr>
            <a:spLocks noChangeArrowheads="1"/>
          </p:cNvSpPr>
          <p:nvPr/>
        </p:nvSpPr>
        <p:spPr bwMode="auto">
          <a:xfrm>
            <a:off x="2503488" y="2698750"/>
            <a:ext cx="352425" cy="454025"/>
          </a:xfrm>
          <a:prstGeom prst="downArrow">
            <a:avLst>
              <a:gd name="adj1" fmla="val 50000"/>
              <a:gd name="adj2" fmla="val 30299"/>
            </a:avLst>
          </a:prstGeom>
          <a:solidFill>
            <a:srgbClr val="0000B4"/>
          </a:solidFill>
          <a:ln w="19050">
            <a:noFill/>
            <a:miter lim="800000"/>
            <a:headEnd type="none" w="sm" len="sm"/>
            <a:tailEnd type="none" w="lg" len="med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30728" name="Rectangle 46"/>
          <p:cNvSpPr>
            <a:spLocks noChangeArrowheads="1"/>
          </p:cNvSpPr>
          <p:nvPr/>
        </p:nvSpPr>
        <p:spPr bwMode="auto">
          <a:xfrm>
            <a:off x="495983" y="6423025"/>
            <a:ext cx="378501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cs-CZ" sz="1300" b="0" dirty="0">
                <a:latin typeface="Book Antiqua" panose="02040602050305030304" pitchFamily="18" charset="0"/>
              </a:rPr>
              <a:t>A. Rela</a:t>
            </a:r>
            <a:r>
              <a:rPr lang="es-MX" altLang="cs-CZ" sz="1300" b="0" dirty="0">
                <a:latin typeface="Book Antiqua" panose="02040602050305030304" pitchFamily="18" charset="0"/>
              </a:rPr>
              <a:t>ñ</a:t>
            </a:r>
            <a:r>
              <a:rPr lang="pt-BR" altLang="cs-CZ" sz="1300" b="0" dirty="0">
                <a:latin typeface="Book Antiqua" panose="02040602050305030304" pitchFamily="18" charset="0"/>
              </a:rPr>
              <a:t>o</a:t>
            </a:r>
            <a:r>
              <a:rPr lang="cs-CZ" altLang="cs-CZ" sz="1300" b="0" dirty="0">
                <a:latin typeface="Book Antiqua" panose="02040602050305030304" pitchFamily="18" charset="0"/>
              </a:rPr>
              <a:t> </a:t>
            </a:r>
            <a:r>
              <a:rPr lang="cs-CZ" altLang="cs-CZ" sz="1300" b="0" i="1" dirty="0">
                <a:latin typeface="Book Antiqua" panose="02040602050305030304" pitchFamily="18" charset="0"/>
              </a:rPr>
              <a:t>et al.</a:t>
            </a:r>
            <a:r>
              <a:rPr lang="pt-BR" altLang="cs-CZ" sz="1300" b="0" dirty="0">
                <a:latin typeface="Book Antiqua" panose="02040602050305030304" pitchFamily="18" charset="0"/>
              </a:rPr>
              <a:t>, Phys. Rev. Lett. </a:t>
            </a:r>
            <a:r>
              <a:rPr lang="pt-BR" altLang="cs-CZ" sz="1300" dirty="0">
                <a:latin typeface="Book Antiqua" panose="02040602050305030304" pitchFamily="18" charset="0"/>
              </a:rPr>
              <a:t>89</a:t>
            </a:r>
            <a:r>
              <a:rPr lang="pt-BR" altLang="cs-CZ" sz="1300" b="0" dirty="0">
                <a:latin typeface="Book Antiqua" panose="02040602050305030304" pitchFamily="18" charset="0"/>
              </a:rPr>
              <a:t>, 244102 (2002)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300" b="0" dirty="0">
                <a:latin typeface="Book Antiqua" panose="02040602050305030304" pitchFamily="18" charset="0"/>
              </a:rPr>
              <a:t>E. </a:t>
            </a:r>
            <a:r>
              <a:rPr lang="en-US" altLang="cs-CZ" sz="1300" b="0" dirty="0" err="1">
                <a:latin typeface="Book Antiqua" panose="02040602050305030304" pitchFamily="18" charset="0"/>
              </a:rPr>
              <a:t>Faleiro</a:t>
            </a:r>
            <a:r>
              <a:rPr lang="en-US" altLang="cs-CZ" sz="1300" b="0" dirty="0">
                <a:latin typeface="Book Antiqua" panose="02040602050305030304" pitchFamily="18" charset="0"/>
              </a:rPr>
              <a:t> </a:t>
            </a:r>
            <a:r>
              <a:rPr lang="en-US" altLang="cs-CZ" sz="1300" b="0" i="1" dirty="0">
                <a:latin typeface="Book Antiqua" panose="02040602050305030304" pitchFamily="18" charset="0"/>
              </a:rPr>
              <a:t>et al.</a:t>
            </a:r>
            <a:r>
              <a:rPr lang="en-US" altLang="cs-CZ" sz="1300" b="0" dirty="0">
                <a:latin typeface="Book Antiqua" panose="02040602050305030304" pitchFamily="18" charset="0"/>
              </a:rPr>
              <a:t>, Phys. Rev. Lett. </a:t>
            </a:r>
            <a:r>
              <a:rPr lang="en-US" altLang="cs-CZ" sz="1300" dirty="0">
                <a:latin typeface="Book Antiqua" panose="02040602050305030304" pitchFamily="18" charset="0"/>
              </a:rPr>
              <a:t>93</a:t>
            </a:r>
            <a:r>
              <a:rPr lang="en-US" altLang="cs-CZ" sz="1300" b="0" dirty="0">
                <a:latin typeface="Book Antiqua" panose="02040602050305030304" pitchFamily="18" charset="0"/>
              </a:rPr>
              <a:t>, 244101 (2004)</a:t>
            </a:r>
          </a:p>
        </p:txBody>
      </p:sp>
      <p:sp>
        <p:nvSpPr>
          <p:cNvPr id="30730" name="Line 10"/>
          <p:cNvSpPr>
            <a:spLocks noChangeShapeType="1"/>
          </p:cNvSpPr>
          <p:nvPr/>
        </p:nvSpPr>
        <p:spPr bwMode="auto">
          <a:xfrm flipH="1">
            <a:off x="1236616" y="3386138"/>
            <a:ext cx="759687" cy="3317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3039761" y="4155442"/>
            <a:ext cx="23590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rgbClr val="CC3300"/>
                </a:solidFill>
                <a:latin typeface="Trebuchet MS" pitchFamily="34" charset="0"/>
              </a:rPr>
              <a:t>CHAOTICKÝ systém</a:t>
            </a:r>
          </a:p>
        </p:txBody>
      </p:sp>
      <p:sp>
        <p:nvSpPr>
          <p:cNvPr id="30732" name="Text Box 13"/>
          <p:cNvSpPr txBox="1">
            <a:spLocks noChangeArrowheads="1"/>
          </p:cNvSpPr>
          <p:nvPr/>
        </p:nvSpPr>
        <p:spPr bwMode="auto">
          <a:xfrm>
            <a:off x="920772" y="3796325"/>
            <a:ext cx="777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800" b="0" u="sng" dirty="0">
                <a:latin typeface="Symbol" pitchFamily="18" charset="2"/>
              </a:rPr>
              <a:t>a</a:t>
            </a:r>
            <a:r>
              <a:rPr lang="cs-CZ" altLang="cs-CZ" sz="1800" b="0" u="sng" dirty="0">
                <a:latin typeface="Arial" charset="0"/>
              </a:rPr>
              <a:t> </a:t>
            </a:r>
            <a:r>
              <a:rPr lang="en-US" altLang="cs-CZ" sz="1800" b="0" u="sng" dirty="0">
                <a:latin typeface="Arial" charset="0"/>
              </a:rPr>
              <a:t>= </a:t>
            </a:r>
            <a:r>
              <a:rPr lang="cs-CZ" altLang="cs-CZ" sz="1800" b="0" u="sng" dirty="0">
                <a:latin typeface="Arial" charset="0"/>
              </a:rPr>
              <a:t>2</a:t>
            </a:r>
          </a:p>
        </p:txBody>
      </p:sp>
      <p:sp>
        <p:nvSpPr>
          <p:cNvPr id="30733" name="Line 14"/>
          <p:cNvSpPr>
            <a:spLocks noChangeShapeType="1"/>
          </p:cNvSpPr>
          <p:nvPr/>
        </p:nvSpPr>
        <p:spPr bwMode="auto">
          <a:xfrm>
            <a:off x="3686175" y="3349625"/>
            <a:ext cx="668337" cy="368300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 type="none" w="sm" len="sm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34" name="Text Box 15"/>
          <p:cNvSpPr txBox="1">
            <a:spLocks noChangeArrowheads="1"/>
          </p:cNvSpPr>
          <p:nvPr/>
        </p:nvSpPr>
        <p:spPr bwMode="auto">
          <a:xfrm>
            <a:off x="3974284" y="3776619"/>
            <a:ext cx="777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800" b="0" u="sng" dirty="0">
                <a:solidFill>
                  <a:srgbClr val="CC3300"/>
                </a:solidFill>
                <a:latin typeface="Symbol" pitchFamily="18" charset="2"/>
              </a:rPr>
              <a:t>a</a:t>
            </a:r>
            <a:r>
              <a:rPr lang="cs-CZ" altLang="cs-CZ" sz="1800" b="0" u="sng" dirty="0">
                <a:solidFill>
                  <a:srgbClr val="CC3300"/>
                </a:solidFill>
                <a:latin typeface="Arial" charset="0"/>
              </a:rPr>
              <a:t> </a:t>
            </a:r>
            <a:r>
              <a:rPr lang="en-US" altLang="cs-CZ" sz="1800" b="0" u="sng" dirty="0">
                <a:solidFill>
                  <a:srgbClr val="CC3300"/>
                </a:solidFill>
                <a:latin typeface="Arial" charset="0"/>
              </a:rPr>
              <a:t>= </a:t>
            </a:r>
            <a:r>
              <a:rPr lang="cs-CZ" altLang="cs-CZ" sz="1800" b="0" u="sng" dirty="0">
                <a:solidFill>
                  <a:srgbClr val="CC3300"/>
                </a:solidFill>
                <a:latin typeface="Arial" charset="0"/>
              </a:rPr>
              <a:t>1</a:t>
            </a:r>
          </a:p>
        </p:txBody>
      </p:sp>
      <p:sp>
        <p:nvSpPr>
          <p:cNvPr id="30735" name="Text Box 12"/>
          <p:cNvSpPr txBox="1">
            <a:spLocks noChangeArrowheads="1"/>
          </p:cNvSpPr>
          <p:nvPr/>
        </p:nvSpPr>
        <p:spPr bwMode="auto">
          <a:xfrm>
            <a:off x="470167" y="4164443"/>
            <a:ext cx="22653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latin typeface="Trebuchet MS" pitchFamily="34" charset="0"/>
              </a:rPr>
              <a:t>STABILNÍ systém</a:t>
            </a:r>
          </a:p>
        </p:txBody>
      </p:sp>
      <p:sp>
        <p:nvSpPr>
          <p:cNvPr id="30736" name="Text Box 34"/>
          <p:cNvSpPr txBox="1">
            <a:spLocks noChangeArrowheads="1"/>
          </p:cNvSpPr>
          <p:nvPr/>
        </p:nvSpPr>
        <p:spPr bwMode="auto">
          <a:xfrm>
            <a:off x="6492875" y="3943350"/>
            <a:ext cx="777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800" b="0">
                <a:latin typeface="Symbol" pitchFamily="18" charset="2"/>
              </a:rPr>
              <a:t>a</a:t>
            </a:r>
            <a:r>
              <a:rPr lang="cs-CZ" altLang="cs-CZ" sz="1800" b="0">
                <a:latin typeface="Arial" charset="0"/>
              </a:rPr>
              <a:t> </a:t>
            </a:r>
            <a:r>
              <a:rPr lang="en-US" altLang="cs-CZ" sz="1800" b="0">
                <a:latin typeface="Arial" charset="0"/>
              </a:rPr>
              <a:t>= 2</a:t>
            </a:r>
            <a:endParaRPr lang="cs-CZ" altLang="cs-CZ" sz="1800" b="0">
              <a:latin typeface="Arial" charset="0"/>
            </a:endParaRPr>
          </a:p>
        </p:txBody>
      </p:sp>
      <p:sp>
        <p:nvSpPr>
          <p:cNvPr id="30737" name="Text Box 35"/>
          <p:cNvSpPr txBox="1">
            <a:spLocks noChangeArrowheads="1"/>
          </p:cNvSpPr>
          <p:nvPr/>
        </p:nvSpPr>
        <p:spPr bwMode="auto">
          <a:xfrm>
            <a:off x="5835650" y="5429250"/>
            <a:ext cx="777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800" b="0">
                <a:latin typeface="Symbol" pitchFamily="18" charset="2"/>
              </a:rPr>
              <a:t>a</a:t>
            </a:r>
            <a:r>
              <a:rPr lang="cs-CZ" altLang="cs-CZ" sz="1800" b="0">
                <a:latin typeface="Arial" charset="0"/>
              </a:rPr>
              <a:t> </a:t>
            </a:r>
            <a:r>
              <a:rPr lang="en-US" altLang="cs-CZ" sz="1800" b="0">
                <a:latin typeface="Arial" charset="0"/>
              </a:rPr>
              <a:t>= 1</a:t>
            </a:r>
            <a:endParaRPr lang="cs-CZ" altLang="cs-CZ" sz="1800" b="0"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38" name="Text Box 19"/>
              <p:cNvSpPr txBox="1">
                <a:spLocks noChangeArrowheads="1"/>
              </p:cNvSpPr>
              <p:nvPr/>
            </p:nvSpPr>
            <p:spPr bwMode="auto">
              <a:xfrm>
                <a:off x="590684" y="906463"/>
                <a:ext cx="5024437" cy="823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>
                <a:spAutoFit/>
              </a:bodyPr>
              <a:lstStyle>
                <a:lvl1pPr marL="285750" indent="-285750"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ts val="300"/>
                  </a:spcBef>
                  <a:buFontTx/>
                  <a:buChar char="-"/>
                </a:pPr>
                <a:r>
                  <a:rPr lang="cs-CZ" altLang="cs-CZ" sz="1500" b="0" dirty="0">
                    <a:latin typeface="Trebuchet MS" pitchFamily="34" charset="0"/>
                  </a:rPr>
                  <a:t>Kvantové spektrum se reprezentuje jako časová řada</a:t>
                </a:r>
                <a:endParaRPr lang="cs-CZ" altLang="cs-CZ" sz="1500" dirty="0">
                  <a:latin typeface="Trebuchet MS" pitchFamily="34" charset="0"/>
                </a:endParaRPr>
              </a:p>
              <a:p>
                <a:pPr eaLnBrk="1" hangingPunct="1">
                  <a:spcBef>
                    <a:spcPts val="300"/>
                  </a:spcBef>
                  <a:buFontTx/>
                  <a:buChar char="-"/>
                </a:pPr>
                <a:r>
                  <a:rPr lang="cs-CZ" altLang="cs-CZ" sz="1500" b="0" dirty="0">
                    <a:latin typeface="Trebuchet MS" pitchFamily="34" charset="0"/>
                  </a:rPr>
                  <a:t>Fourierova transformace </a:t>
                </a:r>
                <a14:m>
                  <m:oMath xmlns:m="http://schemas.openxmlformats.org/officeDocument/2006/math">
                    <m:r>
                      <a:rPr lang="en-US" altLang="cs-CZ" sz="1500" b="0" i="1" dirty="0" smtClean="0">
                        <a:latin typeface="Cambria Math"/>
                      </a:rPr>
                      <m:t>→</m:t>
                    </m:r>
                  </m:oMath>
                </a14:m>
                <a:r>
                  <a:rPr lang="cs-CZ" altLang="cs-CZ" sz="1500" b="0" dirty="0">
                    <a:latin typeface="Trebuchet MS" pitchFamily="34" charset="0"/>
                  </a:rPr>
                  <a:t> </a:t>
                </a:r>
                <a:r>
                  <a:rPr lang="en-US" altLang="cs-CZ" sz="1500" b="0" dirty="0" err="1">
                    <a:latin typeface="Trebuchet MS" pitchFamily="34" charset="0"/>
                  </a:rPr>
                  <a:t>studium</a:t>
                </a:r>
                <a:r>
                  <a:rPr lang="en-US" altLang="cs-CZ" sz="1500" b="0" dirty="0">
                    <a:latin typeface="Trebuchet MS" pitchFamily="34" charset="0"/>
                  </a:rPr>
                  <a:t> </a:t>
                </a:r>
                <a:r>
                  <a:rPr lang="en-US" altLang="cs-CZ" sz="1500" b="0" dirty="0" err="1">
                    <a:latin typeface="Trebuchet MS" pitchFamily="34" charset="0"/>
                  </a:rPr>
                  <a:t>fluktuac</a:t>
                </a:r>
                <a:r>
                  <a:rPr lang="cs-CZ" altLang="cs-CZ" sz="1500" b="0" dirty="0">
                    <a:latin typeface="Trebuchet MS" pitchFamily="34" charset="0"/>
                  </a:rPr>
                  <a:t>í ve frekvenčním spektru této řady</a:t>
                </a:r>
              </a:p>
            </p:txBody>
          </p:sp>
        </mc:Choice>
        <mc:Fallback xmlns="">
          <p:sp>
            <p:nvSpPr>
              <p:cNvPr id="30738" name="Text 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0684" y="906463"/>
                <a:ext cx="5024437" cy="823302"/>
              </a:xfrm>
              <a:prstGeom prst="rect">
                <a:avLst/>
              </a:prstGeom>
              <a:blipFill rotWithShape="1">
                <a:blip r:embed="rId7"/>
                <a:stretch>
                  <a:fillRect l="-485" t="-1481" b="-740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739" name="Rectangle 46"/>
          <p:cNvSpPr>
            <a:spLocks noChangeArrowheads="1"/>
          </p:cNvSpPr>
          <p:nvPr/>
        </p:nvSpPr>
        <p:spPr bwMode="auto">
          <a:xfrm>
            <a:off x="4625619" y="6510382"/>
            <a:ext cx="420499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cs-CZ" sz="1300" b="0">
                <a:latin typeface="Book Antiqua" panose="02040602050305030304" pitchFamily="18" charset="0"/>
              </a:rPr>
              <a:t>J. M. G. G</a:t>
            </a:r>
            <a:r>
              <a:rPr lang="cs-CZ" altLang="cs-CZ" sz="1300" b="0">
                <a:latin typeface="Book Antiqua" panose="02040602050305030304" pitchFamily="18" charset="0"/>
              </a:rPr>
              <a:t>ómez et al., Phys. Rev. Lett. </a:t>
            </a:r>
            <a:r>
              <a:rPr lang="cs-CZ" altLang="cs-CZ" sz="1300">
                <a:latin typeface="Book Antiqua" panose="02040602050305030304" pitchFamily="18" charset="0"/>
              </a:rPr>
              <a:t>94</a:t>
            </a:r>
            <a:r>
              <a:rPr lang="cs-CZ" altLang="cs-CZ" sz="1300" b="0">
                <a:latin typeface="Book Antiqua" panose="02040602050305030304" pitchFamily="18" charset="0"/>
              </a:rPr>
              <a:t>, 084101 </a:t>
            </a:r>
            <a:r>
              <a:rPr lang="en-US" altLang="cs-CZ" sz="1300" b="0">
                <a:latin typeface="Book Antiqua" panose="02040602050305030304" pitchFamily="18" charset="0"/>
              </a:rPr>
              <a:t>(2005)</a:t>
            </a:r>
          </a:p>
        </p:txBody>
      </p:sp>
      <p:grpSp>
        <p:nvGrpSpPr>
          <p:cNvPr id="30742" name="Skupina 57"/>
          <p:cNvGrpSpPr>
            <a:grpSpLocks/>
          </p:cNvGrpSpPr>
          <p:nvPr/>
        </p:nvGrpSpPr>
        <p:grpSpPr bwMode="auto">
          <a:xfrm>
            <a:off x="5632450" y="793750"/>
            <a:ext cx="3298825" cy="2476500"/>
            <a:chOff x="1439863" y="1758950"/>
            <a:chExt cx="3298825" cy="2476500"/>
          </a:xfrm>
        </p:grpSpPr>
        <p:cxnSp>
          <p:nvCxnSpPr>
            <p:cNvPr id="30743" name="Přímá spojovací čára 109"/>
            <p:cNvCxnSpPr>
              <a:cxnSpLocks noChangeShapeType="1"/>
            </p:cNvCxnSpPr>
            <p:nvPr/>
          </p:nvCxnSpPr>
          <p:spPr bwMode="auto">
            <a:xfrm>
              <a:off x="1439863" y="2046288"/>
              <a:ext cx="433387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44" name="Přímá spojovací čára 111"/>
            <p:cNvCxnSpPr>
              <a:cxnSpLocks noChangeShapeType="1"/>
            </p:cNvCxnSpPr>
            <p:nvPr/>
          </p:nvCxnSpPr>
          <p:spPr bwMode="auto">
            <a:xfrm>
              <a:off x="1439863" y="2587625"/>
              <a:ext cx="433387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45" name="Přímá spojovací čára 112"/>
            <p:cNvCxnSpPr>
              <a:cxnSpLocks noChangeShapeType="1"/>
            </p:cNvCxnSpPr>
            <p:nvPr/>
          </p:nvCxnSpPr>
          <p:spPr bwMode="auto">
            <a:xfrm>
              <a:off x="1439863" y="3127375"/>
              <a:ext cx="433387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46" name="Přímá spojovací čára 113"/>
            <p:cNvCxnSpPr>
              <a:cxnSpLocks noChangeShapeType="1"/>
            </p:cNvCxnSpPr>
            <p:nvPr/>
          </p:nvCxnSpPr>
          <p:spPr bwMode="auto">
            <a:xfrm>
              <a:off x="1439863" y="3667125"/>
              <a:ext cx="433387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47" name="Přímá spojovací čára 114"/>
            <p:cNvCxnSpPr>
              <a:cxnSpLocks noChangeShapeType="1"/>
            </p:cNvCxnSpPr>
            <p:nvPr/>
          </p:nvCxnSpPr>
          <p:spPr bwMode="auto">
            <a:xfrm>
              <a:off x="1439863" y="4208463"/>
              <a:ext cx="433387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48" name="Přímá spojovací čára 120"/>
            <p:cNvCxnSpPr>
              <a:cxnSpLocks noChangeShapeType="1"/>
            </p:cNvCxnSpPr>
            <p:nvPr/>
          </p:nvCxnSpPr>
          <p:spPr bwMode="auto">
            <a:xfrm>
              <a:off x="2495550" y="2046288"/>
              <a:ext cx="433388" cy="0"/>
            </a:xfrm>
            <a:prstGeom prst="line">
              <a:avLst/>
            </a:prstGeom>
            <a:noFill/>
            <a:ln w="19050" algn="ctr">
              <a:solidFill>
                <a:srgbClr val="C0000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49" name="Přímá spojovací čára 121"/>
            <p:cNvCxnSpPr>
              <a:cxnSpLocks noChangeShapeType="1"/>
            </p:cNvCxnSpPr>
            <p:nvPr/>
          </p:nvCxnSpPr>
          <p:spPr bwMode="auto">
            <a:xfrm>
              <a:off x="2495550" y="2247900"/>
              <a:ext cx="433388" cy="0"/>
            </a:xfrm>
            <a:prstGeom prst="line">
              <a:avLst/>
            </a:prstGeom>
            <a:noFill/>
            <a:ln w="19050" algn="ctr">
              <a:solidFill>
                <a:srgbClr val="C0000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50" name="Přímá spojovací čára 122"/>
            <p:cNvCxnSpPr>
              <a:cxnSpLocks noChangeShapeType="1"/>
            </p:cNvCxnSpPr>
            <p:nvPr/>
          </p:nvCxnSpPr>
          <p:spPr bwMode="auto">
            <a:xfrm>
              <a:off x="2495550" y="2894013"/>
              <a:ext cx="433388" cy="0"/>
            </a:xfrm>
            <a:prstGeom prst="line">
              <a:avLst/>
            </a:prstGeom>
            <a:noFill/>
            <a:ln w="19050" algn="ctr">
              <a:solidFill>
                <a:srgbClr val="C0000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51" name="Přímá spojovací čára 123"/>
            <p:cNvCxnSpPr>
              <a:cxnSpLocks noChangeShapeType="1"/>
            </p:cNvCxnSpPr>
            <p:nvPr/>
          </p:nvCxnSpPr>
          <p:spPr bwMode="auto">
            <a:xfrm>
              <a:off x="2495550" y="3914775"/>
              <a:ext cx="433388" cy="0"/>
            </a:xfrm>
            <a:prstGeom prst="line">
              <a:avLst/>
            </a:prstGeom>
            <a:noFill/>
            <a:ln w="19050" algn="ctr">
              <a:solidFill>
                <a:srgbClr val="C0000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52" name="Přímá spojovací čára 124"/>
            <p:cNvCxnSpPr>
              <a:cxnSpLocks noChangeShapeType="1"/>
            </p:cNvCxnSpPr>
            <p:nvPr/>
          </p:nvCxnSpPr>
          <p:spPr bwMode="auto">
            <a:xfrm>
              <a:off x="2495550" y="4208463"/>
              <a:ext cx="433388" cy="0"/>
            </a:xfrm>
            <a:prstGeom prst="line">
              <a:avLst/>
            </a:prstGeom>
            <a:noFill/>
            <a:ln w="19050" algn="ctr">
              <a:solidFill>
                <a:srgbClr val="C0000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53" name="Pravoúhlá spojovací čára 126"/>
            <p:cNvCxnSpPr>
              <a:cxnSpLocks noChangeShapeType="1"/>
            </p:cNvCxnSpPr>
            <p:nvPr/>
          </p:nvCxnSpPr>
          <p:spPr bwMode="auto">
            <a:xfrm>
              <a:off x="2016125" y="3667125"/>
              <a:ext cx="360363" cy="258763"/>
            </a:xfrm>
            <a:prstGeom prst="bentConnector3">
              <a:avLst>
                <a:gd name="adj1" fmla="val 50000"/>
              </a:avLst>
            </a:prstGeom>
            <a:noFill/>
            <a:ln w="19050" algn="ctr">
              <a:solidFill>
                <a:srgbClr val="000080"/>
              </a:solidFill>
              <a:round/>
              <a:headEnd type="oval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54" name="Pravoúhlá spojovací čára 127"/>
            <p:cNvCxnSpPr>
              <a:cxnSpLocks noChangeShapeType="1"/>
            </p:cNvCxnSpPr>
            <p:nvPr/>
          </p:nvCxnSpPr>
          <p:spPr bwMode="auto">
            <a:xfrm flipV="1">
              <a:off x="2033588" y="2895600"/>
              <a:ext cx="360362" cy="234950"/>
            </a:xfrm>
            <a:prstGeom prst="bentConnector3">
              <a:avLst>
                <a:gd name="adj1" fmla="val 50000"/>
              </a:avLst>
            </a:prstGeom>
            <a:noFill/>
            <a:ln w="19050" algn="ctr">
              <a:solidFill>
                <a:srgbClr val="000080"/>
              </a:solidFill>
              <a:round/>
              <a:headEnd type="oval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55" name="Pravoúhlá spojovací čára 129"/>
            <p:cNvCxnSpPr>
              <a:cxnSpLocks noChangeShapeType="1"/>
            </p:cNvCxnSpPr>
            <p:nvPr/>
          </p:nvCxnSpPr>
          <p:spPr bwMode="auto">
            <a:xfrm flipV="1">
              <a:off x="2033588" y="2251075"/>
              <a:ext cx="360362" cy="328613"/>
            </a:xfrm>
            <a:prstGeom prst="bentConnector3">
              <a:avLst>
                <a:gd name="adj1" fmla="val 50000"/>
              </a:avLst>
            </a:prstGeom>
            <a:noFill/>
            <a:ln w="19050" algn="ctr">
              <a:solidFill>
                <a:srgbClr val="000080"/>
              </a:solidFill>
              <a:round/>
              <a:headEnd type="oval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56" name="Pravoúhlá spojovací čára 132"/>
            <p:cNvCxnSpPr>
              <a:cxnSpLocks noChangeShapeType="1"/>
            </p:cNvCxnSpPr>
            <p:nvPr/>
          </p:nvCxnSpPr>
          <p:spPr bwMode="auto">
            <a:xfrm>
              <a:off x="2033588" y="4208463"/>
              <a:ext cx="360362" cy="1587"/>
            </a:xfrm>
            <a:prstGeom prst="bentConnector3">
              <a:avLst>
                <a:gd name="adj1" fmla="val 50000"/>
              </a:avLst>
            </a:prstGeom>
            <a:noFill/>
            <a:ln w="19050" algn="ctr">
              <a:solidFill>
                <a:srgbClr val="000080"/>
              </a:solidFill>
              <a:round/>
              <a:headEnd type="oval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57" name="Pravoúhlá spojovací čára 134"/>
            <p:cNvCxnSpPr>
              <a:cxnSpLocks noChangeShapeType="1"/>
            </p:cNvCxnSpPr>
            <p:nvPr/>
          </p:nvCxnSpPr>
          <p:spPr bwMode="auto">
            <a:xfrm>
              <a:off x="2033588" y="2047875"/>
              <a:ext cx="360362" cy="1588"/>
            </a:xfrm>
            <a:prstGeom prst="bentConnector3">
              <a:avLst>
                <a:gd name="adj1" fmla="val 50000"/>
              </a:avLst>
            </a:prstGeom>
            <a:noFill/>
            <a:ln w="19050" algn="ctr">
              <a:solidFill>
                <a:srgbClr val="000080"/>
              </a:solidFill>
              <a:round/>
              <a:headEnd type="oval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758" name="TextovéPole 135"/>
            <p:cNvSpPr txBox="1">
              <a:spLocks noChangeArrowheads="1"/>
            </p:cNvSpPr>
            <p:nvPr/>
          </p:nvSpPr>
          <p:spPr bwMode="auto">
            <a:xfrm>
              <a:off x="1898650" y="3927475"/>
              <a:ext cx="681038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400" b="0">
                  <a:latin typeface="Symbol" pitchFamily="18" charset="2"/>
                </a:rPr>
                <a:t>d</a:t>
              </a:r>
              <a:r>
                <a:rPr lang="en-US" altLang="cs-CZ" sz="1400" b="0" baseline="-25000">
                  <a:latin typeface="Arial" charset="0"/>
                </a:rPr>
                <a:t>1</a:t>
              </a:r>
              <a:r>
                <a:rPr lang="en-US" altLang="cs-CZ" sz="1400" b="0">
                  <a:latin typeface="Arial" charset="0"/>
                </a:rPr>
                <a:t> = 0</a:t>
              </a:r>
              <a:endParaRPr lang="cs-CZ" altLang="cs-CZ" sz="1400" b="0">
                <a:latin typeface="Arial" charset="0"/>
              </a:endParaRPr>
            </a:p>
          </p:txBody>
        </p:sp>
        <p:sp>
          <p:nvSpPr>
            <p:cNvPr id="30759" name="TextovéPole 136"/>
            <p:cNvSpPr txBox="1">
              <a:spLocks noChangeArrowheads="1"/>
            </p:cNvSpPr>
            <p:nvPr/>
          </p:nvSpPr>
          <p:spPr bwMode="auto">
            <a:xfrm>
              <a:off x="2157413" y="3609975"/>
              <a:ext cx="39846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400" b="0">
                  <a:latin typeface="Symbol" pitchFamily="18" charset="2"/>
                </a:rPr>
                <a:t>d</a:t>
              </a:r>
              <a:r>
                <a:rPr lang="en-US" altLang="cs-CZ" sz="1400" b="0" baseline="-25000">
                  <a:latin typeface="Arial" charset="0"/>
                </a:rPr>
                <a:t>2</a:t>
              </a:r>
              <a:endParaRPr lang="cs-CZ" altLang="cs-CZ" sz="1400" b="0">
                <a:latin typeface="Arial" charset="0"/>
              </a:endParaRPr>
            </a:p>
          </p:txBody>
        </p:sp>
        <p:sp>
          <p:nvSpPr>
            <p:cNvPr id="30760" name="TextovéPole 137"/>
            <p:cNvSpPr txBox="1">
              <a:spLocks noChangeArrowheads="1"/>
            </p:cNvSpPr>
            <p:nvPr/>
          </p:nvSpPr>
          <p:spPr bwMode="auto">
            <a:xfrm>
              <a:off x="2168525" y="2884488"/>
              <a:ext cx="398463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400" b="0">
                  <a:latin typeface="Symbol" pitchFamily="18" charset="2"/>
                </a:rPr>
                <a:t>d</a:t>
              </a:r>
              <a:r>
                <a:rPr lang="en-US" altLang="cs-CZ" sz="1400" b="0" baseline="-25000">
                  <a:latin typeface="Arial" charset="0"/>
                </a:rPr>
                <a:t>3</a:t>
              </a:r>
              <a:endParaRPr lang="cs-CZ" altLang="cs-CZ" sz="1400" b="0">
                <a:latin typeface="Arial" charset="0"/>
              </a:endParaRPr>
            </a:p>
          </p:txBody>
        </p:sp>
        <p:sp>
          <p:nvSpPr>
            <p:cNvPr id="30761" name="TextovéPole 138"/>
            <p:cNvSpPr txBox="1">
              <a:spLocks noChangeArrowheads="1"/>
            </p:cNvSpPr>
            <p:nvPr/>
          </p:nvSpPr>
          <p:spPr bwMode="auto">
            <a:xfrm>
              <a:off x="2168525" y="2274888"/>
              <a:ext cx="398463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400" b="0">
                  <a:latin typeface="Symbol" pitchFamily="18" charset="2"/>
                </a:rPr>
                <a:t>d</a:t>
              </a:r>
              <a:r>
                <a:rPr lang="en-US" altLang="cs-CZ" sz="1400" b="0" baseline="-25000">
                  <a:latin typeface="Arial" charset="0"/>
                </a:rPr>
                <a:t>4</a:t>
              </a:r>
              <a:endParaRPr lang="cs-CZ" altLang="cs-CZ" sz="1400" b="0">
                <a:latin typeface="Arial" charset="0"/>
              </a:endParaRPr>
            </a:p>
          </p:txBody>
        </p:sp>
        <p:sp>
          <p:nvSpPr>
            <p:cNvPr id="30762" name="TextovéPole 139"/>
            <p:cNvSpPr txBox="1">
              <a:spLocks noChangeArrowheads="1"/>
            </p:cNvSpPr>
            <p:nvPr/>
          </p:nvSpPr>
          <p:spPr bwMode="auto">
            <a:xfrm>
              <a:off x="1911350" y="1758950"/>
              <a:ext cx="67945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400" b="0">
                  <a:latin typeface="Symbol" pitchFamily="18" charset="2"/>
                </a:rPr>
                <a:t>d</a:t>
              </a:r>
              <a:r>
                <a:rPr lang="en-US" altLang="cs-CZ" sz="1400" b="0" i="1" baseline="-25000">
                  <a:latin typeface="Arial" charset="0"/>
                </a:rPr>
                <a:t>n</a:t>
              </a:r>
              <a:r>
                <a:rPr lang="en-US" altLang="cs-CZ" sz="1400" b="0">
                  <a:latin typeface="Arial" charset="0"/>
                </a:rPr>
                <a:t> = 0</a:t>
              </a:r>
              <a:endParaRPr lang="cs-CZ" altLang="cs-CZ" sz="1400" b="0">
                <a:latin typeface="Arial" charset="0"/>
              </a:endParaRPr>
            </a:p>
          </p:txBody>
        </p:sp>
        <p:pic>
          <p:nvPicPr>
            <p:cNvPr id="30763" name="Picture 50" descr="C:\Users\Pavel\Desktop\Graph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4525" y="2262533"/>
              <a:ext cx="1554163" cy="1554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64" name="TextovéPole 138"/>
            <p:cNvSpPr txBox="1">
              <a:spLocks noChangeArrowheads="1"/>
            </p:cNvSpPr>
            <p:nvPr/>
          </p:nvSpPr>
          <p:spPr bwMode="auto">
            <a:xfrm>
              <a:off x="3013075" y="2468908"/>
              <a:ext cx="398463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500" b="0">
                  <a:latin typeface="Symbol" pitchFamily="18" charset="2"/>
                </a:rPr>
                <a:t>d</a:t>
              </a:r>
              <a:r>
                <a:rPr lang="en-US" altLang="cs-CZ" sz="1500" b="0" i="1" baseline="-25000">
                  <a:latin typeface="Arial" charset="0"/>
                </a:rPr>
                <a:t>k</a:t>
              </a:r>
              <a:endParaRPr lang="cs-CZ" altLang="cs-CZ" sz="1500" b="0" i="1">
                <a:latin typeface="Arial" charset="0"/>
              </a:endParaRPr>
            </a:p>
          </p:txBody>
        </p:sp>
        <p:sp>
          <p:nvSpPr>
            <p:cNvPr id="30765" name="TextovéPole 51"/>
            <p:cNvSpPr txBox="1">
              <a:spLocks noChangeArrowheads="1"/>
            </p:cNvSpPr>
            <p:nvPr/>
          </p:nvSpPr>
          <p:spPr bwMode="auto">
            <a:xfrm>
              <a:off x="4243388" y="3723033"/>
              <a:ext cx="411162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500" b="0" i="1">
                  <a:latin typeface="Arial" charset="0"/>
                </a:rPr>
                <a:t>k</a:t>
              </a:r>
              <a:endParaRPr lang="cs-CZ" altLang="cs-CZ" sz="1500" b="0" i="1">
                <a:latin typeface="Arial" charset="0"/>
              </a:endParaRPr>
            </a:p>
          </p:txBody>
        </p:sp>
      </p:grpSp>
      <p:cxnSp>
        <p:nvCxnSpPr>
          <p:cNvPr id="48" name="Přímá spojnice 47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nice 48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7" descr="Výsledek obrázku pro drunkard wal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310" y="3576533"/>
            <a:ext cx="1433095" cy="98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Skupina 54"/>
          <p:cNvGrpSpPr/>
          <p:nvPr/>
        </p:nvGrpSpPr>
        <p:grpSpPr>
          <a:xfrm>
            <a:off x="591053" y="4763760"/>
            <a:ext cx="4432184" cy="1579908"/>
            <a:chOff x="691383" y="4763709"/>
            <a:chExt cx="4432184" cy="1579908"/>
          </a:xfrm>
        </p:grpSpPr>
        <p:pic>
          <p:nvPicPr>
            <p:cNvPr id="56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383" y="4763709"/>
              <a:ext cx="4432184" cy="1579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TextovéPole 56"/>
            <p:cNvSpPr txBox="1"/>
            <p:nvPr/>
          </p:nvSpPr>
          <p:spPr>
            <a:xfrm>
              <a:off x="3580872" y="4945329"/>
              <a:ext cx="6330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0" dirty="0" err="1">
                  <a:latin typeface="Trebuchet MS" pitchFamily="34" charset="0"/>
                </a:rPr>
                <a:t>GOE</a:t>
              </a:r>
              <a:endParaRPr lang="cs-CZ" b="0" dirty="0" err="1">
                <a:latin typeface="Trebuchet MS" pitchFamily="34" charset="0"/>
              </a:endParaRPr>
            </a:p>
          </p:txBody>
        </p:sp>
        <p:sp>
          <p:nvSpPr>
            <p:cNvPr id="58" name="TextovéPole 57"/>
            <p:cNvSpPr txBox="1"/>
            <p:nvPr/>
          </p:nvSpPr>
          <p:spPr>
            <a:xfrm>
              <a:off x="2985127" y="5550028"/>
              <a:ext cx="6330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0" dirty="0" err="1">
                  <a:latin typeface="Trebuchet MS" pitchFamily="34" charset="0"/>
                </a:rPr>
                <a:t>GDE</a:t>
              </a:r>
              <a:endParaRPr lang="cs-CZ" b="0" dirty="0" err="1">
                <a:latin typeface="Trebuchet MS" pitchFamily="34" charset="0"/>
              </a:endParaRPr>
            </a:p>
          </p:txBody>
        </p:sp>
      </p:grpSp>
      <p:grpSp>
        <p:nvGrpSpPr>
          <p:cNvPr id="59" name="Skupina 58"/>
          <p:cNvGrpSpPr/>
          <p:nvPr/>
        </p:nvGrpSpPr>
        <p:grpSpPr>
          <a:xfrm>
            <a:off x="590684" y="995322"/>
            <a:ext cx="8462805" cy="5781340"/>
            <a:chOff x="554445" y="410455"/>
            <a:chExt cx="8462805" cy="5781340"/>
          </a:xfrm>
        </p:grpSpPr>
        <p:sp>
          <p:nvSpPr>
            <p:cNvPr id="60" name="Obdélník 59"/>
            <p:cNvSpPr/>
            <p:nvPr/>
          </p:nvSpPr>
          <p:spPr>
            <a:xfrm>
              <a:off x="554445" y="410455"/>
              <a:ext cx="8462805" cy="57813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61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776" y="2215808"/>
              <a:ext cx="4088065" cy="3758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TextovéPole 61"/>
            <p:cNvSpPr txBox="1"/>
            <p:nvPr/>
          </p:nvSpPr>
          <p:spPr>
            <a:xfrm>
              <a:off x="575496" y="428342"/>
              <a:ext cx="39244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u="sng" dirty="0" err="1">
                  <a:solidFill>
                    <a:srgbClr val="00B050"/>
                  </a:solidFill>
                  <a:latin typeface="Trebuchet MS" pitchFamily="34" charset="0"/>
                </a:rPr>
                <a:t>Flicker</a:t>
              </a:r>
              <a:r>
                <a:rPr lang="cs-CZ" sz="2400" u="sng" dirty="0">
                  <a:solidFill>
                    <a:srgbClr val="00B050"/>
                  </a:solidFill>
                  <a:latin typeface="Trebuchet MS" pitchFamily="34" charset="0"/>
                </a:rPr>
                <a:t> </a:t>
              </a:r>
              <a:r>
                <a:rPr lang="cs-CZ" sz="2400" u="sng" dirty="0" err="1">
                  <a:solidFill>
                    <a:srgbClr val="00B050"/>
                  </a:solidFill>
                  <a:latin typeface="Trebuchet MS" pitchFamily="34" charset="0"/>
                </a:rPr>
                <a:t>noise</a:t>
              </a:r>
              <a:endParaRPr lang="cs-CZ" sz="2400" u="sng" dirty="0">
                <a:solidFill>
                  <a:srgbClr val="00B050"/>
                </a:solidFill>
                <a:latin typeface="Trebuchet MS" pitchFamily="34" charset="0"/>
              </a:endParaRPr>
            </a:p>
          </p:txBody>
        </p:sp>
        <p:sp>
          <p:nvSpPr>
            <p:cNvPr id="63" name="TextovéPole 62"/>
            <p:cNvSpPr txBox="1"/>
            <p:nvPr/>
          </p:nvSpPr>
          <p:spPr>
            <a:xfrm>
              <a:off x="679009" y="886654"/>
              <a:ext cx="8338241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600"/>
                </a:spcAft>
                <a:buFontTx/>
                <a:buChar char="-"/>
              </a:pPr>
              <a:r>
                <a:rPr lang="cs-CZ" sz="1600" b="0" dirty="0">
                  <a:latin typeface="Trebuchet MS" pitchFamily="34" charset="0"/>
                </a:rPr>
                <a:t>šum téměř všech elektronických součástek (rezistory, tranzistory a jiné polovodičové součástky) na „nízkých“ frekvencích </a:t>
              </a:r>
              <a:r>
                <a:rPr lang="cs-CZ" sz="1600" b="0" i="1" dirty="0">
                  <a:latin typeface="Trebuchet MS" pitchFamily="34" charset="0"/>
                </a:rPr>
                <a:t>f</a:t>
              </a:r>
              <a:r>
                <a:rPr lang="cs-CZ" sz="1600" b="0" dirty="0">
                  <a:latin typeface="Trebuchet MS" pitchFamily="34" charset="0"/>
                </a:rPr>
                <a:t>&lt;</a:t>
              </a:r>
              <a:r>
                <a:rPr lang="cs-CZ" sz="1600" b="0" i="1" dirty="0" err="1">
                  <a:latin typeface="Trebuchet MS" pitchFamily="34" charset="0"/>
                </a:rPr>
                <a:t>f</a:t>
              </a:r>
              <a:r>
                <a:rPr lang="cs-CZ" sz="1600" b="0" baseline="-25000" dirty="0" err="1">
                  <a:latin typeface="Trebuchet MS" pitchFamily="34" charset="0"/>
                </a:rPr>
                <a:t>c</a:t>
              </a:r>
              <a:r>
                <a:rPr lang="cs-CZ" sz="1600" b="0" dirty="0">
                  <a:latin typeface="Trebuchet MS" pitchFamily="34" charset="0"/>
                </a:rPr>
                <a:t> (na vysokých frekvencích převládá bílý šum)</a:t>
              </a:r>
            </a:p>
            <a:p>
              <a:pPr marL="285750" indent="-285750">
                <a:spcAft>
                  <a:spcPts val="600"/>
                </a:spcAft>
                <a:buFontTx/>
                <a:buChar char="-"/>
              </a:pPr>
              <a:r>
                <a:rPr lang="cs-CZ" sz="1600" b="0" dirty="0" err="1">
                  <a:latin typeface="Trebuchet MS" pitchFamily="34" charset="0"/>
                </a:rPr>
                <a:t>MOSFET</a:t>
              </a:r>
              <a:r>
                <a:rPr lang="cs-CZ" sz="1600" b="0" dirty="0">
                  <a:latin typeface="Trebuchet MS" pitchFamily="34" charset="0"/>
                </a:rPr>
                <a:t> tranzistory </a:t>
              </a:r>
              <a:r>
                <a:rPr lang="cs-CZ" sz="1600" b="0" i="1" dirty="0" err="1">
                  <a:latin typeface="Trebuchet MS" pitchFamily="34" charset="0"/>
                </a:rPr>
                <a:t>f</a:t>
              </a:r>
              <a:r>
                <a:rPr lang="cs-CZ" sz="1600" b="0" baseline="-25000" dirty="0" err="1">
                  <a:latin typeface="Trebuchet MS" pitchFamily="34" charset="0"/>
                </a:rPr>
                <a:t>c</a:t>
              </a:r>
              <a:r>
                <a:rPr lang="cs-CZ" sz="1600" b="0" dirty="0" err="1">
                  <a:latin typeface="Trebuchet MS" pitchFamily="34" charset="0"/>
                </a:rPr>
                <a:t>~GHz</a:t>
              </a:r>
              <a:endParaRPr lang="cs-CZ" sz="1600" b="0" dirty="0">
                <a:latin typeface="Trebuchet MS" pitchFamily="34" charset="0"/>
              </a:endParaRPr>
            </a:p>
            <a:p>
              <a:pPr marL="285750" indent="-285750">
                <a:spcAft>
                  <a:spcPts val="600"/>
                </a:spcAft>
                <a:buFontTx/>
                <a:buChar char="-"/>
              </a:pPr>
              <a:r>
                <a:rPr lang="cs-CZ" sz="1600" b="0" dirty="0">
                  <a:latin typeface="Trebuchet MS" pitchFamily="34" charset="0"/>
                </a:rPr>
                <a:t>na nízkých frekvencích změřeno až do 10</a:t>
              </a:r>
              <a:r>
                <a:rPr lang="cs-CZ" sz="1600" b="0" baseline="30000" dirty="0">
                  <a:latin typeface="Trebuchet MS" pitchFamily="34" charset="0"/>
                </a:rPr>
                <a:t>-6</a:t>
              </a:r>
              <a:r>
                <a:rPr lang="cs-CZ" sz="1600" b="0" dirty="0">
                  <a:latin typeface="Trebuchet MS" pitchFamily="34" charset="0"/>
                </a:rPr>
                <a:t> Hz</a:t>
              </a:r>
            </a:p>
          </p:txBody>
        </p:sp>
        <p:pic>
          <p:nvPicPr>
            <p:cNvPr id="64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2841" y="2002077"/>
              <a:ext cx="3427075" cy="412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Rectangle 46"/>
            <p:cNvSpPr>
              <a:spLocks noChangeArrowheads="1"/>
            </p:cNvSpPr>
            <p:nvPr/>
          </p:nvSpPr>
          <p:spPr bwMode="auto">
            <a:xfrm>
              <a:off x="5092841" y="512980"/>
              <a:ext cx="3769622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lg" len="med"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altLang="cs-CZ" sz="1300" b="0" dirty="0" err="1">
                  <a:latin typeface="Book Antiqua" panose="02040602050305030304" pitchFamily="18" charset="0"/>
                </a:rPr>
                <a:t>M.A</a:t>
              </a:r>
              <a:r>
                <a:rPr lang="cs-CZ" altLang="cs-CZ" sz="1300" b="0" dirty="0">
                  <a:latin typeface="Book Antiqua" panose="02040602050305030304" pitchFamily="18" charset="0"/>
                </a:rPr>
                <a:t>. </a:t>
              </a:r>
              <a:r>
                <a:rPr lang="cs-CZ" altLang="cs-CZ" sz="1300" b="0" dirty="0" err="1">
                  <a:latin typeface="Book Antiqua" panose="02040602050305030304" pitchFamily="18" charset="0"/>
                </a:rPr>
                <a:t>Caloyannides</a:t>
              </a:r>
              <a:r>
                <a:rPr lang="cs-CZ" altLang="cs-CZ" sz="1300" b="0" dirty="0">
                  <a:latin typeface="Book Antiqua" panose="02040602050305030304" pitchFamily="18" charset="0"/>
                </a:rPr>
                <a:t>, J. </a:t>
              </a:r>
              <a:r>
                <a:rPr lang="cs-CZ" altLang="cs-CZ" sz="1300" b="0" dirty="0" err="1">
                  <a:latin typeface="Book Antiqua" panose="02040602050305030304" pitchFamily="18" charset="0"/>
                </a:rPr>
                <a:t>App</a:t>
              </a:r>
              <a:r>
                <a:rPr lang="cs-CZ" altLang="cs-CZ" sz="1300" b="0" dirty="0">
                  <a:latin typeface="Book Antiqua" panose="02040602050305030304" pitchFamily="18" charset="0"/>
                </a:rPr>
                <a:t>. </a:t>
              </a:r>
              <a:r>
                <a:rPr lang="cs-CZ" altLang="cs-CZ" sz="1300" b="0" dirty="0" err="1">
                  <a:latin typeface="Book Antiqua" panose="02040602050305030304" pitchFamily="18" charset="0"/>
                </a:rPr>
                <a:t>Phys</a:t>
              </a:r>
              <a:r>
                <a:rPr lang="cs-CZ" altLang="cs-CZ" sz="1300" b="0" dirty="0">
                  <a:latin typeface="Book Antiqua" panose="02040602050305030304" pitchFamily="18" charset="0"/>
                </a:rPr>
                <a:t>. </a:t>
              </a:r>
              <a:r>
                <a:rPr lang="cs-CZ" altLang="cs-CZ" sz="1300" dirty="0">
                  <a:latin typeface="Book Antiqua" panose="02040602050305030304" pitchFamily="18" charset="0"/>
                </a:rPr>
                <a:t>45</a:t>
              </a:r>
              <a:r>
                <a:rPr lang="cs-CZ" altLang="cs-CZ" sz="1300" b="0" dirty="0">
                  <a:latin typeface="Book Antiqua" panose="02040602050305030304" pitchFamily="18" charset="0"/>
                </a:rPr>
                <a:t>, 307 </a:t>
              </a:r>
              <a:r>
                <a:rPr lang="en-US" altLang="cs-CZ" sz="1300" b="0" dirty="0">
                  <a:latin typeface="Book Antiqua" panose="02040602050305030304" pitchFamily="18" charset="0"/>
                </a:rPr>
                <a:t>(</a:t>
              </a:r>
              <a:r>
                <a:rPr lang="cs-CZ" altLang="cs-CZ" sz="1300" b="0" dirty="0">
                  <a:latin typeface="Book Antiqua" panose="02040602050305030304" pitchFamily="18" charset="0"/>
                </a:rPr>
                <a:t>1974</a:t>
              </a:r>
              <a:r>
                <a:rPr lang="en-US" altLang="cs-CZ" sz="1300" b="0" dirty="0">
                  <a:latin typeface="Book Antiqua" panose="02040602050305030304" pitchFamily="18" charset="0"/>
                </a:rPr>
                <a:t>)</a:t>
              </a:r>
            </a:p>
          </p:txBody>
        </p:sp>
      </p:grpSp>
      <p:grpSp>
        <p:nvGrpSpPr>
          <p:cNvPr id="66" name="Skupina 65"/>
          <p:cNvGrpSpPr/>
          <p:nvPr/>
        </p:nvGrpSpPr>
        <p:grpSpPr>
          <a:xfrm>
            <a:off x="1354264" y="266072"/>
            <a:ext cx="7086806" cy="5957555"/>
            <a:chOff x="1463040" y="478079"/>
            <a:chExt cx="7086806" cy="5957555"/>
          </a:xfrm>
        </p:grpSpPr>
        <p:sp>
          <p:nvSpPr>
            <p:cNvPr id="67" name="Obdélník 66"/>
            <p:cNvSpPr/>
            <p:nvPr/>
          </p:nvSpPr>
          <p:spPr>
            <a:xfrm>
              <a:off x="1463040" y="478079"/>
              <a:ext cx="7086806" cy="595755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920" y="1000703"/>
              <a:ext cx="6139351" cy="1890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" name="Rectangle 46"/>
            <p:cNvSpPr>
              <a:spLocks noChangeArrowheads="1"/>
            </p:cNvSpPr>
            <p:nvPr/>
          </p:nvSpPr>
          <p:spPr bwMode="auto">
            <a:xfrm>
              <a:off x="4718348" y="597553"/>
              <a:ext cx="3831498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lg" len="med"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cs-CZ" altLang="cs-CZ" sz="1300" b="0" dirty="0" err="1">
                  <a:latin typeface="Book Antiqua" panose="02040602050305030304" pitchFamily="18" charset="0"/>
                </a:rPr>
                <a:t>S.M</a:t>
              </a:r>
              <a:r>
                <a:rPr lang="cs-CZ" altLang="cs-CZ" sz="1300" b="0" dirty="0">
                  <a:latin typeface="Book Antiqua" panose="02040602050305030304" pitchFamily="18" charset="0"/>
                </a:rPr>
                <a:t>. </a:t>
              </a:r>
              <a:r>
                <a:rPr lang="cs-CZ" altLang="cs-CZ" sz="1300" b="0" dirty="0" err="1">
                  <a:latin typeface="Book Antiqua" panose="02040602050305030304" pitchFamily="18" charset="0"/>
                </a:rPr>
                <a:t>Pikkujämsä</a:t>
              </a:r>
              <a:r>
                <a:rPr lang="cs-CZ" altLang="cs-CZ" sz="1300" b="0" dirty="0">
                  <a:latin typeface="Book Antiqua" panose="02040602050305030304" pitchFamily="18" charset="0"/>
                </a:rPr>
                <a:t> et al., </a:t>
              </a:r>
              <a:r>
                <a:rPr lang="cs-CZ" altLang="cs-CZ" sz="1300" b="0" dirty="0" err="1">
                  <a:latin typeface="Book Antiqua" panose="02040602050305030304" pitchFamily="18" charset="0"/>
                </a:rPr>
                <a:t>Circulation</a:t>
              </a:r>
              <a:r>
                <a:rPr lang="cs-CZ" altLang="cs-CZ" sz="1300" b="0" dirty="0">
                  <a:latin typeface="Book Antiqua" panose="02040602050305030304" pitchFamily="18" charset="0"/>
                </a:rPr>
                <a:t> </a:t>
              </a:r>
              <a:r>
                <a:rPr lang="cs-CZ" altLang="cs-CZ" sz="1300" dirty="0">
                  <a:latin typeface="Book Antiqua" panose="02040602050305030304" pitchFamily="18" charset="0"/>
                </a:rPr>
                <a:t>100</a:t>
              </a:r>
              <a:r>
                <a:rPr lang="cs-CZ" altLang="cs-CZ" sz="1300" b="0" dirty="0">
                  <a:latin typeface="Book Antiqua" panose="02040602050305030304" pitchFamily="18" charset="0"/>
                </a:rPr>
                <a:t>, 393 </a:t>
              </a:r>
              <a:r>
                <a:rPr lang="en-US" altLang="cs-CZ" sz="1300" b="0" dirty="0">
                  <a:latin typeface="Book Antiqua" panose="02040602050305030304" pitchFamily="18" charset="0"/>
                </a:rPr>
                <a:t>(</a:t>
              </a:r>
              <a:r>
                <a:rPr lang="cs-CZ" altLang="cs-CZ" sz="1300" b="0" dirty="0">
                  <a:latin typeface="Book Antiqua" panose="02040602050305030304" pitchFamily="18" charset="0"/>
                </a:rPr>
                <a:t>1999</a:t>
              </a:r>
              <a:r>
                <a:rPr lang="en-US" altLang="cs-CZ" sz="1300" b="0" dirty="0">
                  <a:latin typeface="Book Antiqua" panose="02040602050305030304" pitchFamily="18" charset="0"/>
                </a:rPr>
                <a:t>)</a:t>
              </a:r>
            </a:p>
          </p:txBody>
        </p:sp>
        <p:grpSp>
          <p:nvGrpSpPr>
            <p:cNvPr id="70" name="Skupina 69"/>
            <p:cNvGrpSpPr/>
            <p:nvPr/>
          </p:nvGrpSpPr>
          <p:grpSpPr>
            <a:xfrm>
              <a:off x="2991100" y="3005290"/>
              <a:ext cx="3985845" cy="3356081"/>
              <a:chOff x="2751553" y="3071194"/>
              <a:chExt cx="3985845" cy="3356081"/>
            </a:xfrm>
          </p:grpSpPr>
          <p:pic>
            <p:nvPicPr>
              <p:cNvPr id="72" name="Picture 3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1553" y="3071194"/>
                <a:ext cx="3985845" cy="3356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TextovéPole 72"/>
                  <p:cNvSpPr txBox="1"/>
                  <p:nvPr/>
                </p:nvSpPr>
                <p:spPr>
                  <a:xfrm rot="20800242">
                    <a:off x="4301267" y="3814660"/>
                    <a:ext cx="109983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dirty="0">
                        <a:latin typeface="Trebuchet MS" pitchFamily="34" charset="0"/>
                      </a:rPr>
                      <a:t>~ </a:t>
                    </a:r>
                    <a14:m>
                      <m:oMath xmlns:m="http://schemas.openxmlformats.org/officeDocument/2006/math">
                        <m:r>
                          <a:rPr lang="en-US" b="0" i="1" dirty="0" smtClean="0">
                            <a:latin typeface="Cambria Math"/>
                          </a:rPr>
                          <m:t>𝛼</m:t>
                        </m:r>
                        <m:r>
                          <a:rPr lang="en-US" b="0" i="1" dirty="0" smtClean="0">
                            <a:latin typeface="Cambria Math"/>
                          </a:rPr>
                          <m:t>=0</m:t>
                        </m:r>
                      </m:oMath>
                    </a14:m>
                    <a:endParaRPr lang="cs-CZ" dirty="0" err="1">
                      <a:latin typeface="Trebuchet MS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73" name="TextovéPole 7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20800242">
                    <a:off x="4301267" y="3814660"/>
                    <a:ext cx="1099838" cy="369332"/>
                  </a:xfrm>
                  <a:prstGeom prst="rect">
                    <a:avLst/>
                  </a:prstGeom>
                  <a:blipFill rotWithShape="1">
                    <a:blip r:embed="rId15"/>
                    <a:stretch>
                      <a:fillRect l="-4712" b="-15842"/>
                    </a:stretch>
                  </a:blipFill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ovéPole 73"/>
                  <p:cNvSpPr txBox="1"/>
                  <p:nvPr/>
                </p:nvSpPr>
                <p:spPr>
                  <a:xfrm rot="19979791">
                    <a:off x="4332237" y="4239121"/>
                    <a:ext cx="109983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dirty="0">
                        <a:solidFill>
                          <a:srgbClr val="CC3300"/>
                        </a:solidFill>
                        <a:latin typeface="Trebuchet MS" pitchFamily="34" charset="0"/>
                      </a:rPr>
                      <a:t>~ </a:t>
                    </a:r>
                    <a14:m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rgbClr val="CC3300"/>
                            </a:solidFill>
                            <a:latin typeface="Cambria Math"/>
                          </a:rPr>
                          <m:t>𝛼</m:t>
                        </m:r>
                        <m:r>
                          <a:rPr lang="en-US" b="0" i="1" dirty="0" smtClean="0">
                            <a:solidFill>
                              <a:srgbClr val="CC3300"/>
                            </a:solidFill>
                            <a:latin typeface="Cambria Math"/>
                          </a:rPr>
                          <m:t>=1</m:t>
                        </m:r>
                      </m:oMath>
                    </a14:m>
                    <a:endParaRPr lang="cs-CZ" dirty="0" err="1">
                      <a:solidFill>
                        <a:srgbClr val="CC3300"/>
                      </a:solidFill>
                      <a:latin typeface="Trebuchet MS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74" name="TextovéPole 7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9979791">
                    <a:off x="4332237" y="4239121"/>
                    <a:ext cx="1099838" cy="369332"/>
                  </a:xfrm>
                  <a:prstGeom prst="rect">
                    <a:avLst/>
                  </a:prstGeom>
                  <a:blipFill rotWithShape="1">
                    <a:blip r:embed="rId16"/>
                    <a:stretch>
                      <a:fillRect l="-5291" b="-11679"/>
                    </a:stretch>
                  </a:blipFill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5" name="TextovéPole 74"/>
                  <p:cNvSpPr txBox="1"/>
                  <p:nvPr/>
                </p:nvSpPr>
                <p:spPr>
                  <a:xfrm rot="19446708">
                    <a:off x="4495784" y="4591494"/>
                    <a:ext cx="109983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dirty="0">
                        <a:latin typeface="Trebuchet MS" pitchFamily="34" charset="0"/>
                      </a:rPr>
                      <a:t>~ </a:t>
                    </a:r>
                    <a14:m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𝛼</m:t>
                        </m:r>
                        <m:r>
                          <a:rPr lang="en-US" b="0" i="1" smtClean="0">
                            <a:latin typeface="Cambria Math"/>
                          </a:rPr>
                          <m:t>=2</m:t>
                        </m:r>
                      </m:oMath>
                    </a14:m>
                    <a:endParaRPr lang="cs-CZ" dirty="0" err="1">
                      <a:latin typeface="Trebuchet MS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75" name="TextovéPole 7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9446708">
                    <a:off x="4495784" y="4591494"/>
                    <a:ext cx="1099838" cy="369332"/>
                  </a:xfrm>
                  <a:prstGeom prst="rect">
                    <a:avLst/>
                  </a:prstGeom>
                  <a:blipFill rotWithShape="1">
                    <a:blip r:embed="rId17"/>
                    <a:stretch>
                      <a:fillRect l="-5464" b="-10256"/>
                    </a:stretch>
                  </a:blipFill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6" name="TextovéPole 75"/>
              <p:cNvSpPr txBox="1"/>
              <p:nvPr/>
            </p:nvSpPr>
            <p:spPr>
              <a:xfrm>
                <a:off x="5458989" y="5038307"/>
                <a:ext cx="1214937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300" b="0" dirty="0">
                    <a:latin typeface="Trebuchet MS" pitchFamily="34" charset="0"/>
                  </a:rPr>
                  <a:t>(</a:t>
                </a:r>
                <a:r>
                  <a:rPr lang="en-GB" sz="1300" b="0" dirty="0" err="1">
                    <a:latin typeface="Trebuchet MS" pitchFamily="34" charset="0"/>
                  </a:rPr>
                  <a:t>vyhodnoceno</a:t>
                </a:r>
                <a:r>
                  <a:rPr lang="en-GB" sz="1300" b="0" dirty="0">
                    <a:latin typeface="Trebuchet MS" pitchFamily="34" charset="0"/>
                  </a:rPr>
                  <a:t> </a:t>
                </a:r>
                <a:r>
                  <a:rPr lang="en-GB" sz="1300" b="0" dirty="0" err="1">
                    <a:latin typeface="Trebuchet MS" pitchFamily="34" charset="0"/>
                  </a:rPr>
                  <a:t>metodou</a:t>
                </a:r>
                <a:r>
                  <a:rPr lang="en-GB" sz="1300" b="0" dirty="0">
                    <a:latin typeface="Trebuchet MS" pitchFamily="34" charset="0"/>
                  </a:rPr>
                  <a:t> </a:t>
                </a:r>
                <a:r>
                  <a:rPr lang="en-GB" sz="1300" b="0" dirty="0" err="1">
                    <a:latin typeface="Trebuchet MS" pitchFamily="34" charset="0"/>
                  </a:rPr>
                  <a:t>DFA</a:t>
                </a:r>
                <a:r>
                  <a:rPr lang="cs-CZ" sz="1300" b="0" dirty="0">
                    <a:latin typeface="Trebuchet MS" pitchFamily="34" charset="0"/>
                  </a:rPr>
                  <a:t>,</a:t>
                </a:r>
                <a:r>
                  <a:rPr lang="en-GB" sz="1300" b="0" dirty="0">
                    <a:latin typeface="Trebuchet MS" pitchFamily="34" charset="0"/>
                  </a:rPr>
                  <a:t> </a:t>
                </a:r>
                <a:r>
                  <a:rPr lang="en-GB" sz="1300" b="0" dirty="0" err="1">
                    <a:latin typeface="Trebuchet MS" pitchFamily="34" charset="0"/>
                  </a:rPr>
                  <a:t>ekvivalentn</a:t>
                </a:r>
                <a:r>
                  <a:rPr lang="cs-CZ" sz="1300" b="0" dirty="0">
                    <a:latin typeface="Trebuchet MS" pitchFamily="34" charset="0"/>
                  </a:rPr>
                  <a:t>í s 1/f analýzou)</a:t>
                </a:r>
              </a:p>
            </p:txBody>
          </p:sp>
        </p:grpSp>
        <p:sp>
          <p:nvSpPr>
            <p:cNvPr id="71" name="TextovéPole 70"/>
            <p:cNvSpPr txBox="1"/>
            <p:nvPr/>
          </p:nvSpPr>
          <p:spPr>
            <a:xfrm>
              <a:off x="1555425" y="478079"/>
              <a:ext cx="54196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u="sng" dirty="0">
                  <a:solidFill>
                    <a:srgbClr val="C00000"/>
                  </a:solidFill>
                  <a:latin typeface="Trebuchet MS" pitchFamily="34" charset="0"/>
                </a:rPr>
                <a:t>Srdeční tep</a:t>
              </a:r>
              <a:r>
                <a:rPr lang="cs-CZ" sz="2400" dirty="0">
                  <a:solidFill>
                    <a:srgbClr val="C00000"/>
                  </a:solidFill>
                  <a:latin typeface="Trebuchet MS" pitchFamily="34" charset="0"/>
                </a:rPr>
                <a:t> </a:t>
              </a:r>
              <a:r>
                <a:rPr lang="cs-CZ" dirty="0">
                  <a:solidFill>
                    <a:srgbClr val="C00000"/>
                  </a:solidFill>
                  <a:latin typeface="Trebuchet MS" pitchFamily="34" charset="0"/>
                </a:rPr>
                <a:t>(RR interval)</a:t>
              </a:r>
            </a:p>
          </p:txBody>
        </p:sp>
      </p:grpSp>
      <p:grpSp>
        <p:nvGrpSpPr>
          <p:cNvPr id="77" name="Skupina 76"/>
          <p:cNvGrpSpPr/>
          <p:nvPr/>
        </p:nvGrpSpPr>
        <p:grpSpPr>
          <a:xfrm>
            <a:off x="78377" y="1439506"/>
            <a:ext cx="8987246" cy="5294935"/>
            <a:chOff x="78377" y="681823"/>
            <a:chExt cx="8987246" cy="5294935"/>
          </a:xfrm>
        </p:grpSpPr>
        <p:sp>
          <p:nvSpPr>
            <p:cNvPr id="78" name="Obdélník 77"/>
            <p:cNvSpPr/>
            <p:nvPr/>
          </p:nvSpPr>
          <p:spPr>
            <a:xfrm>
              <a:off x="78377" y="681823"/>
              <a:ext cx="8987246" cy="529493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9" name="TextovéPole 78"/>
            <p:cNvSpPr txBox="1"/>
            <p:nvPr/>
          </p:nvSpPr>
          <p:spPr>
            <a:xfrm>
              <a:off x="761364" y="681823"/>
              <a:ext cx="23467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b="1" u="sng" dirty="0">
                  <a:solidFill>
                    <a:srgbClr val="FFC000"/>
                  </a:solidFill>
                  <a:latin typeface="Trebuchet MS" pitchFamily="34" charset="0"/>
                </a:rPr>
                <a:t>Hudba</a:t>
              </a:r>
            </a:p>
          </p:txBody>
        </p:sp>
        <p:pic>
          <p:nvPicPr>
            <p:cNvPr id="80" name="Picture 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444" y="1174858"/>
              <a:ext cx="3242382" cy="4417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Picture 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7579" y="1179610"/>
              <a:ext cx="2716879" cy="4412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" name="TextovéPole 81"/>
            <p:cNvSpPr txBox="1"/>
            <p:nvPr/>
          </p:nvSpPr>
          <p:spPr>
            <a:xfrm>
              <a:off x="1311018" y="5593296"/>
              <a:ext cx="1081791" cy="380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rPr>
                <a:t>hlasitost</a:t>
              </a:r>
            </a:p>
          </p:txBody>
        </p:sp>
        <p:sp>
          <p:nvSpPr>
            <p:cNvPr id="83" name="TextovéPole 82"/>
            <p:cNvSpPr txBox="1"/>
            <p:nvPr/>
          </p:nvSpPr>
          <p:spPr>
            <a:xfrm>
              <a:off x="5693186" y="5607426"/>
              <a:ext cx="129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rPr>
                <a:t>výška tónu</a:t>
              </a:r>
            </a:p>
          </p:txBody>
        </p:sp>
        <p:sp>
          <p:nvSpPr>
            <p:cNvPr id="84" name="TextovéPole 83"/>
            <p:cNvSpPr txBox="1"/>
            <p:nvPr/>
          </p:nvSpPr>
          <p:spPr>
            <a:xfrm>
              <a:off x="1746553" y="1411631"/>
              <a:ext cx="16410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b="0" dirty="0">
                  <a:latin typeface="Trebuchet MS" pitchFamily="34" charset="0"/>
                </a:rPr>
                <a:t>ragtime </a:t>
              </a:r>
            </a:p>
            <a:p>
              <a:r>
                <a:rPr lang="cs-CZ" sz="1500" b="0" dirty="0">
                  <a:latin typeface="Trebuchet MS" pitchFamily="34" charset="0"/>
                </a:rPr>
                <a:t>(</a:t>
              </a:r>
              <a:r>
                <a:rPr lang="cs-CZ" sz="1500" b="0" dirty="0" err="1">
                  <a:latin typeface="Trebuchet MS" pitchFamily="34" charset="0"/>
                </a:rPr>
                <a:t>Scott</a:t>
              </a:r>
              <a:r>
                <a:rPr lang="cs-CZ" sz="1500" b="0" dirty="0">
                  <a:latin typeface="Trebuchet MS" pitchFamily="34" charset="0"/>
                </a:rPr>
                <a:t> </a:t>
              </a:r>
              <a:r>
                <a:rPr lang="cs-CZ" sz="1500" b="0" dirty="0" err="1">
                  <a:latin typeface="Trebuchet MS" pitchFamily="34" charset="0"/>
                </a:rPr>
                <a:t>Joplin</a:t>
              </a:r>
              <a:r>
                <a:rPr lang="cs-CZ" sz="1500" b="0" dirty="0">
                  <a:latin typeface="Trebuchet MS" pitchFamily="34" charset="0"/>
                </a:rPr>
                <a:t>)</a:t>
              </a:r>
            </a:p>
          </p:txBody>
        </p:sp>
        <p:sp>
          <p:nvSpPr>
            <p:cNvPr id="85" name="TextovéPole 84"/>
            <p:cNvSpPr txBox="1"/>
            <p:nvPr/>
          </p:nvSpPr>
          <p:spPr>
            <a:xfrm>
              <a:off x="1297044" y="2288149"/>
              <a:ext cx="90087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b="0" dirty="0">
                  <a:latin typeface="Trebuchet MS" pitchFamily="34" charset="0"/>
                </a:rPr>
                <a:t>klasika</a:t>
              </a:r>
            </a:p>
          </p:txBody>
        </p:sp>
        <p:sp>
          <p:nvSpPr>
            <p:cNvPr id="86" name="TextovéPole 85"/>
            <p:cNvSpPr txBox="1"/>
            <p:nvPr/>
          </p:nvSpPr>
          <p:spPr>
            <a:xfrm>
              <a:off x="1611226" y="3265640"/>
              <a:ext cx="59540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b="0" dirty="0">
                  <a:latin typeface="Trebuchet MS" pitchFamily="34" charset="0"/>
                </a:rPr>
                <a:t>rock</a:t>
              </a:r>
            </a:p>
          </p:txBody>
        </p:sp>
        <p:sp>
          <p:nvSpPr>
            <p:cNvPr id="87" name="TextovéPole 86"/>
            <p:cNvSpPr txBox="1"/>
            <p:nvPr/>
          </p:nvSpPr>
          <p:spPr>
            <a:xfrm>
              <a:off x="1477844" y="3957612"/>
              <a:ext cx="74814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b="0" dirty="0">
                  <a:latin typeface="Trebuchet MS" pitchFamily="34" charset="0"/>
                </a:rPr>
                <a:t>zprávy</a:t>
              </a:r>
            </a:p>
          </p:txBody>
        </p:sp>
        <p:sp>
          <p:nvSpPr>
            <p:cNvPr id="88" name="TextovéPole 87"/>
            <p:cNvSpPr txBox="1"/>
            <p:nvPr/>
          </p:nvSpPr>
          <p:spPr>
            <a:xfrm>
              <a:off x="4813633" y="3892913"/>
              <a:ext cx="74814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b="0" dirty="0">
                  <a:latin typeface="Trebuchet MS" pitchFamily="34" charset="0"/>
                </a:rPr>
                <a:t>zprávy</a:t>
              </a:r>
            </a:p>
          </p:txBody>
        </p:sp>
        <p:sp>
          <p:nvSpPr>
            <p:cNvPr id="89" name="TextovéPole 88"/>
            <p:cNvSpPr txBox="1"/>
            <p:nvPr/>
          </p:nvSpPr>
          <p:spPr>
            <a:xfrm>
              <a:off x="4916129" y="3395415"/>
              <a:ext cx="59540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b="0" dirty="0">
                  <a:latin typeface="Trebuchet MS" pitchFamily="34" charset="0"/>
                </a:rPr>
                <a:t>rock</a:t>
              </a:r>
            </a:p>
          </p:txBody>
        </p:sp>
        <p:sp>
          <p:nvSpPr>
            <p:cNvPr id="90" name="TextovéPole 89"/>
            <p:cNvSpPr txBox="1"/>
            <p:nvPr/>
          </p:nvSpPr>
          <p:spPr>
            <a:xfrm>
              <a:off x="3991804" y="1306274"/>
              <a:ext cx="90087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b="0" dirty="0">
                  <a:latin typeface="Trebuchet MS" pitchFamily="34" charset="0"/>
                </a:rPr>
                <a:t>klasika</a:t>
              </a:r>
            </a:p>
          </p:txBody>
        </p:sp>
        <p:sp>
          <p:nvSpPr>
            <p:cNvPr id="91" name="TextovéPole 90"/>
            <p:cNvSpPr txBox="1"/>
            <p:nvPr/>
          </p:nvSpPr>
          <p:spPr>
            <a:xfrm>
              <a:off x="4792308" y="2657888"/>
              <a:ext cx="90087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b="0" dirty="0">
                  <a:latin typeface="Trebuchet MS" pitchFamily="34" charset="0"/>
                </a:rPr>
                <a:t>jazz</a:t>
              </a:r>
            </a:p>
          </p:txBody>
        </p:sp>
        <p:pic>
          <p:nvPicPr>
            <p:cNvPr id="92" name="Picture 6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4458" y="1352645"/>
              <a:ext cx="2875266" cy="3825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" name="TextovéPole 92"/>
            <p:cNvSpPr txBox="1"/>
            <p:nvPr/>
          </p:nvSpPr>
          <p:spPr>
            <a:xfrm>
              <a:off x="1952155" y="727989"/>
              <a:ext cx="44212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0" dirty="0">
                  <a:latin typeface="Trebuchet MS" pitchFamily="34" charset="0"/>
                </a:rPr>
                <a:t>- 1/</a:t>
              </a:r>
              <a:r>
                <a:rPr lang="cs-CZ" b="0" i="1" dirty="0">
                  <a:latin typeface="Trebuchet MS" pitchFamily="34" charset="0"/>
                </a:rPr>
                <a:t>f</a:t>
              </a:r>
              <a:r>
                <a:rPr lang="cs-CZ" b="0" dirty="0">
                  <a:latin typeface="Trebuchet MS" pitchFamily="34" charset="0"/>
                </a:rPr>
                <a:t> detekováno napříč hudebními žánry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315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482242" y="332656"/>
            <a:ext cx="359251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000" b="0" u="sng" dirty="0" err="1">
                <a:solidFill>
                  <a:srgbClr val="0000B4"/>
                </a:solidFill>
                <a:latin typeface="Trebuchet MS" pitchFamily="34" charset="0"/>
              </a:rPr>
              <a:t>Peresova</a:t>
            </a:r>
            <a:r>
              <a:rPr lang="cs-CZ" altLang="cs-CZ" sz="3000" b="0" u="sng" dirty="0">
                <a:solidFill>
                  <a:srgbClr val="0000B4"/>
                </a:solidFill>
                <a:latin typeface="Trebuchet MS" pitchFamily="34" charset="0"/>
              </a:rPr>
              <a:t> mřížka</a:t>
            </a: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530155" y="449336"/>
            <a:ext cx="19864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0" dirty="0">
                <a:latin typeface="Trebuchet MS" pitchFamily="34" charset="0"/>
              </a:rPr>
              <a:t>Kvantový systém</a:t>
            </a:r>
            <a:r>
              <a:rPr lang="en-US" altLang="cs-CZ" sz="1800" b="0" dirty="0">
                <a:latin typeface="Trebuchet MS" pitchFamily="34" charset="0"/>
              </a:rPr>
              <a:t>:</a:t>
            </a:r>
            <a:endParaRPr lang="cs-CZ" altLang="cs-CZ" sz="1800" b="0" dirty="0">
              <a:latin typeface="Trebuchet MS" pitchFamily="34" charset="0"/>
            </a:endParaRPr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5628682" y="6514700"/>
            <a:ext cx="3314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cs-CZ" sz="1300" b="0" dirty="0">
                <a:latin typeface="Book Antiqua" panose="02040602050305030304" pitchFamily="18" charset="0"/>
              </a:rPr>
              <a:t>A. Peres</a:t>
            </a:r>
            <a:r>
              <a:rPr lang="cs-CZ" altLang="cs-CZ" sz="1300" b="0" dirty="0">
                <a:latin typeface="Book Antiqua" panose="02040602050305030304" pitchFamily="18" charset="0"/>
              </a:rPr>
              <a:t>, </a:t>
            </a:r>
            <a:r>
              <a:rPr lang="en-US" altLang="cs-CZ" sz="1300" b="0" dirty="0">
                <a:latin typeface="Book Antiqua" panose="02040602050305030304" pitchFamily="18" charset="0"/>
              </a:rPr>
              <a:t>Phys. Rev. Lett.</a:t>
            </a:r>
            <a:r>
              <a:rPr lang="cs-CZ" altLang="cs-CZ" sz="1300" b="0" dirty="0">
                <a:latin typeface="Book Antiqua" panose="02040602050305030304" pitchFamily="18" charset="0"/>
              </a:rPr>
              <a:t> </a:t>
            </a:r>
            <a:r>
              <a:rPr lang="en-US" altLang="cs-CZ" sz="1300" dirty="0">
                <a:latin typeface="Book Antiqua" panose="02040602050305030304" pitchFamily="18" charset="0"/>
              </a:rPr>
              <a:t>53</a:t>
            </a:r>
            <a:r>
              <a:rPr lang="en-US" altLang="cs-CZ" sz="1300" b="0" dirty="0">
                <a:latin typeface="Book Antiqua" panose="02040602050305030304" pitchFamily="18" charset="0"/>
              </a:rPr>
              <a:t>, 1711</a:t>
            </a:r>
            <a:r>
              <a:rPr lang="cs-CZ" altLang="cs-CZ" sz="1300" b="0" dirty="0">
                <a:latin typeface="Book Antiqua" panose="02040602050305030304" pitchFamily="18" charset="0"/>
              </a:rPr>
              <a:t> (</a:t>
            </a:r>
            <a:r>
              <a:rPr lang="en-US" altLang="cs-CZ" sz="1300" b="0" dirty="0">
                <a:latin typeface="Book Antiqua" panose="02040602050305030304" pitchFamily="18" charset="0"/>
              </a:rPr>
              <a:t>1984</a:t>
            </a:r>
            <a:r>
              <a:rPr lang="cs-CZ" altLang="cs-CZ" sz="1300" b="0" dirty="0">
                <a:latin typeface="Book Antiqua" panose="0204060205030503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62" name="Text Box 13"/>
              <p:cNvSpPr txBox="1">
                <a:spLocks noChangeArrowheads="1"/>
              </p:cNvSpPr>
              <p:nvPr/>
            </p:nvSpPr>
            <p:spPr bwMode="auto">
              <a:xfrm>
                <a:off x="580571" y="896236"/>
                <a:ext cx="3399245" cy="744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buFontTx/>
                  <a:buNone/>
                </a:pPr>
                <a:r>
                  <a:rPr lang="cs-CZ" altLang="cs-CZ" sz="1400" b="0" dirty="0">
                    <a:latin typeface="Trebuchet MS" pitchFamily="34" charset="0"/>
                  </a:rPr>
                  <a:t>Triviální integrály pohybu lze zkonstruovat časovým </a:t>
                </a:r>
                <a:r>
                  <a:rPr lang="cs-CZ" altLang="cs-CZ" sz="1400" b="0" dirty="0" err="1">
                    <a:latin typeface="Trebuchet MS" pitchFamily="34" charset="0"/>
                  </a:rPr>
                  <a:t>vystředováním</a:t>
                </a:r>
                <a:r>
                  <a:rPr lang="cs-CZ" altLang="cs-CZ" sz="1400" b="0" dirty="0">
                    <a:latin typeface="Trebuchet MS" pitchFamily="34" charset="0"/>
                  </a:rPr>
                  <a:t> libovolné veličiny (operátoru)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cs-CZ" sz="1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cs-CZ" sz="1400" b="0" i="1" smtClean="0">
                            <a:latin typeface="Cambria Math"/>
                          </a:rPr>
                          <m:t>𝑃</m:t>
                        </m:r>
                      </m:e>
                    </m:acc>
                    <m:r>
                      <a:rPr lang="en-US" altLang="cs-CZ" sz="1400" b="0" i="0" dirty="0" smtClean="0">
                        <a:latin typeface="Cambria Math"/>
                      </a:rPr>
                      <m:t>:</m:t>
                    </m:r>
                  </m:oMath>
                </a14:m>
                <a:endParaRPr lang="en-US" altLang="cs-CZ" sz="1400" b="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9462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0571" y="896236"/>
                <a:ext cx="3399245" cy="744499"/>
              </a:xfrm>
              <a:prstGeom prst="rect">
                <a:avLst/>
              </a:prstGeom>
              <a:blipFill rotWithShape="1">
                <a:blip r:embed="rId3"/>
                <a:stretch>
                  <a:fillRect l="-358" t="-1639" b="-655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463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312" y="1003374"/>
            <a:ext cx="2103438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19464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050" y="950987"/>
            <a:ext cx="129381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sp>
        <p:nvSpPr>
          <p:cNvPr id="19465" name="Rectangle 16"/>
          <p:cNvSpPr>
            <a:spLocks noChangeArrowheads="1"/>
          </p:cNvSpPr>
          <p:nvPr/>
        </p:nvSpPr>
        <p:spPr bwMode="auto">
          <a:xfrm>
            <a:off x="4267200" y="905743"/>
            <a:ext cx="4279900" cy="749300"/>
          </a:xfrm>
          <a:prstGeom prst="rect">
            <a:avLst/>
          </a:prstGeom>
          <a:solidFill>
            <a:srgbClr val="FFCC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pic>
        <p:nvPicPr>
          <p:cNvPr id="19466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842" y="392186"/>
            <a:ext cx="190182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sp>
        <p:nvSpPr>
          <p:cNvPr id="19467" name="Text Box 23"/>
          <p:cNvSpPr txBox="1">
            <a:spLocks noChangeArrowheads="1"/>
          </p:cNvSpPr>
          <p:nvPr/>
        </p:nvSpPr>
        <p:spPr bwMode="auto">
          <a:xfrm>
            <a:off x="5056366" y="3055671"/>
            <a:ext cx="2041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0" u="sng" dirty="0" err="1">
                <a:solidFill>
                  <a:srgbClr val="CC3300"/>
                </a:solidFill>
                <a:latin typeface="Trebuchet MS" pitchFamily="34" charset="0"/>
              </a:rPr>
              <a:t>neintegrabilní</a:t>
            </a:r>
            <a:endParaRPr lang="cs-CZ" altLang="cs-CZ" sz="2000" b="0" u="sng" dirty="0">
              <a:solidFill>
                <a:srgbClr val="CC3300"/>
              </a:solidFill>
              <a:latin typeface="Trebuchet MS" pitchFamily="34" charset="0"/>
            </a:endParaRPr>
          </a:p>
        </p:txBody>
      </p:sp>
      <p:pic>
        <p:nvPicPr>
          <p:cNvPr id="19468" name="Picture 24" descr="Grap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191" y="3505705"/>
            <a:ext cx="3095625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9" name="Text Box 25"/>
          <p:cNvSpPr txBox="1">
            <a:spLocks noChangeArrowheads="1"/>
          </p:cNvSpPr>
          <p:nvPr/>
        </p:nvSpPr>
        <p:spPr bwMode="auto">
          <a:xfrm>
            <a:off x="7595416" y="5886955"/>
            <a:ext cx="3460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600" b="0" i="1">
                <a:latin typeface="Arial" charset="0"/>
              </a:rPr>
              <a:t>E</a:t>
            </a:r>
            <a:endParaRPr lang="cs-CZ" altLang="cs-CZ" sz="1600" b="0" baseline="-25000">
              <a:latin typeface="Arial" charset="0"/>
            </a:endParaRPr>
          </a:p>
        </p:txBody>
      </p:sp>
      <p:sp>
        <p:nvSpPr>
          <p:cNvPr id="19470" name="Text Box 26"/>
          <p:cNvSpPr txBox="1">
            <a:spLocks noChangeArrowheads="1"/>
          </p:cNvSpPr>
          <p:nvPr/>
        </p:nvSpPr>
        <p:spPr bwMode="auto">
          <a:xfrm>
            <a:off x="4898254" y="4270880"/>
            <a:ext cx="5953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600" b="0" i="1">
                <a:latin typeface="Arial" charset="0"/>
              </a:rPr>
              <a:t>&lt;P&gt;</a:t>
            </a:r>
            <a:endParaRPr lang="cs-CZ" altLang="cs-CZ" sz="1600" b="0" baseline="-25000">
              <a:latin typeface="Arial" charset="0"/>
            </a:endParaRPr>
          </a:p>
        </p:txBody>
      </p:sp>
      <p:grpSp>
        <p:nvGrpSpPr>
          <p:cNvPr id="19471" name="Group 44"/>
          <p:cNvGrpSpPr>
            <a:grpSpLocks/>
          </p:cNvGrpSpPr>
          <p:nvPr/>
        </p:nvGrpSpPr>
        <p:grpSpPr bwMode="auto">
          <a:xfrm>
            <a:off x="7411266" y="4145467"/>
            <a:ext cx="1298575" cy="1560513"/>
            <a:chOff x="4674" y="2540"/>
            <a:chExt cx="818" cy="983"/>
          </a:xfrm>
        </p:grpSpPr>
        <p:sp>
          <p:nvSpPr>
            <p:cNvPr id="19493" name="Text Box 37"/>
            <p:cNvSpPr txBox="1">
              <a:spLocks noChangeArrowheads="1"/>
            </p:cNvSpPr>
            <p:nvPr/>
          </p:nvSpPr>
          <p:spPr bwMode="auto">
            <a:xfrm>
              <a:off x="4846" y="3321"/>
              <a:ext cx="64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500" b="0" dirty="0">
                  <a:latin typeface="Arial" charset="0"/>
                </a:rPr>
                <a:t>stabilita</a:t>
              </a:r>
            </a:p>
          </p:txBody>
        </p:sp>
        <p:sp>
          <p:nvSpPr>
            <p:cNvPr id="19494" name="Oval 38"/>
            <p:cNvSpPr>
              <a:spLocks noChangeArrowheads="1"/>
            </p:cNvSpPr>
            <p:nvPr/>
          </p:nvSpPr>
          <p:spPr bwMode="auto">
            <a:xfrm rot="2332365">
              <a:off x="4674" y="2540"/>
              <a:ext cx="155" cy="43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Arial" charset="0"/>
              </a:endParaRPr>
            </a:p>
          </p:txBody>
        </p:sp>
        <p:sp>
          <p:nvSpPr>
            <p:cNvPr id="19495" name="Line 39"/>
            <p:cNvSpPr>
              <a:spLocks noChangeShapeType="1"/>
            </p:cNvSpPr>
            <p:nvPr/>
          </p:nvSpPr>
          <p:spPr bwMode="auto">
            <a:xfrm>
              <a:off x="4810" y="2805"/>
              <a:ext cx="225" cy="5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19472" name="Picture 8" descr="Graph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83" y="3551698"/>
            <a:ext cx="3076575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3" name="Text Box 9"/>
          <p:cNvSpPr txBox="1">
            <a:spLocks noChangeArrowheads="1"/>
          </p:cNvSpPr>
          <p:nvPr/>
        </p:nvSpPr>
        <p:spPr bwMode="auto">
          <a:xfrm>
            <a:off x="3391790" y="5902785"/>
            <a:ext cx="3460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600" b="0" i="1">
                <a:latin typeface="Arial" charset="0"/>
              </a:rPr>
              <a:t>E</a:t>
            </a:r>
            <a:endParaRPr lang="cs-CZ" altLang="cs-CZ" sz="1600" b="0" baseline="-25000">
              <a:latin typeface="Arial" charset="0"/>
            </a:endParaRPr>
          </a:p>
        </p:txBody>
      </p:sp>
      <p:sp>
        <p:nvSpPr>
          <p:cNvPr id="19474" name="Text Box 10"/>
          <p:cNvSpPr txBox="1">
            <a:spLocks noChangeArrowheads="1"/>
          </p:cNvSpPr>
          <p:nvPr/>
        </p:nvSpPr>
        <p:spPr bwMode="auto">
          <a:xfrm>
            <a:off x="789878" y="3075448"/>
            <a:ext cx="1606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u="sng" dirty="0" err="1">
                <a:solidFill>
                  <a:srgbClr val="0000B4"/>
                </a:solidFill>
                <a:latin typeface="Trebuchet MS" pitchFamily="34" charset="0"/>
              </a:rPr>
              <a:t>i</a:t>
            </a:r>
            <a:r>
              <a:rPr lang="cs-CZ" altLang="cs-CZ" sz="2000" b="0" u="sng" dirty="0" err="1">
                <a:solidFill>
                  <a:srgbClr val="0000B4"/>
                </a:solidFill>
                <a:latin typeface="Trebuchet MS" pitchFamily="34" charset="0"/>
              </a:rPr>
              <a:t>ntegrabilní</a:t>
            </a:r>
            <a:endParaRPr lang="cs-CZ" altLang="cs-CZ" sz="2000" b="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19475" name="Text Box 11"/>
          <p:cNvSpPr txBox="1">
            <a:spLocks noChangeArrowheads="1"/>
          </p:cNvSpPr>
          <p:nvPr/>
        </p:nvSpPr>
        <p:spPr bwMode="auto">
          <a:xfrm>
            <a:off x="580328" y="4129548"/>
            <a:ext cx="5953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600" b="0" i="1">
                <a:latin typeface="Arial" charset="0"/>
              </a:rPr>
              <a:t>&lt;P&gt;</a:t>
            </a:r>
            <a:endParaRPr lang="cs-CZ" altLang="cs-CZ" sz="1600" b="0" baseline="-25000">
              <a:latin typeface="Arial" charset="0"/>
            </a:endParaRPr>
          </a:p>
        </p:txBody>
      </p:sp>
      <p:grpSp>
        <p:nvGrpSpPr>
          <p:cNvPr id="19476" name="Group 28"/>
          <p:cNvGrpSpPr>
            <a:grpSpLocks/>
          </p:cNvGrpSpPr>
          <p:nvPr/>
        </p:nvGrpSpPr>
        <p:grpSpPr bwMode="auto">
          <a:xfrm>
            <a:off x="6627044" y="4820155"/>
            <a:ext cx="1035051" cy="1654175"/>
            <a:chOff x="4180" y="3000"/>
            <a:chExt cx="652" cy="1042"/>
          </a:xfrm>
        </p:grpSpPr>
        <p:sp>
          <p:nvSpPr>
            <p:cNvPr id="19490" name="Oval 29"/>
            <p:cNvSpPr>
              <a:spLocks noChangeArrowheads="1"/>
            </p:cNvSpPr>
            <p:nvPr/>
          </p:nvSpPr>
          <p:spPr bwMode="auto">
            <a:xfrm>
              <a:off x="4180" y="3000"/>
              <a:ext cx="484" cy="449"/>
            </a:xfrm>
            <a:prstGeom prst="ellipse">
              <a:avLst/>
            </a:prstGeom>
            <a:noFill/>
            <a:ln w="19050">
              <a:solidFill>
                <a:srgbClr val="CC3300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Arial" charset="0"/>
              </a:endParaRPr>
            </a:p>
          </p:txBody>
        </p:sp>
        <p:sp>
          <p:nvSpPr>
            <p:cNvPr id="19491" name="Text Box 30"/>
            <p:cNvSpPr txBox="1">
              <a:spLocks noChangeArrowheads="1"/>
            </p:cNvSpPr>
            <p:nvPr/>
          </p:nvSpPr>
          <p:spPr bwMode="auto">
            <a:xfrm>
              <a:off x="4412" y="3838"/>
              <a:ext cx="420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lg" len="med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500" b="0" dirty="0">
                  <a:solidFill>
                    <a:srgbClr val="CC3300"/>
                  </a:solidFill>
                  <a:latin typeface="Trebuchet MS" pitchFamily="34" charset="0"/>
                </a:rPr>
                <a:t>chaos</a:t>
              </a:r>
            </a:p>
          </p:txBody>
        </p:sp>
        <p:sp>
          <p:nvSpPr>
            <p:cNvPr id="19492" name="Line 31"/>
            <p:cNvSpPr>
              <a:spLocks noChangeShapeType="1"/>
            </p:cNvSpPr>
            <p:nvPr/>
          </p:nvSpPr>
          <p:spPr bwMode="auto">
            <a:xfrm>
              <a:off x="4496" y="3437"/>
              <a:ext cx="140" cy="402"/>
            </a:xfrm>
            <a:prstGeom prst="line">
              <a:avLst/>
            </a:prstGeom>
            <a:noFill/>
            <a:ln w="19050">
              <a:solidFill>
                <a:srgbClr val="CC3300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9477" name="Group 32"/>
          <p:cNvGrpSpPr>
            <a:grpSpLocks/>
          </p:cNvGrpSpPr>
          <p:nvPr/>
        </p:nvGrpSpPr>
        <p:grpSpPr bwMode="auto">
          <a:xfrm>
            <a:off x="4961754" y="5039230"/>
            <a:ext cx="1643062" cy="1420812"/>
            <a:chOff x="3131" y="3138"/>
            <a:chExt cx="1035" cy="895"/>
          </a:xfrm>
        </p:grpSpPr>
        <p:sp>
          <p:nvSpPr>
            <p:cNvPr id="19487" name="Text Box 33"/>
            <p:cNvSpPr txBox="1">
              <a:spLocks noChangeArrowheads="1"/>
            </p:cNvSpPr>
            <p:nvPr/>
          </p:nvSpPr>
          <p:spPr bwMode="auto">
            <a:xfrm>
              <a:off x="3131" y="3829"/>
              <a:ext cx="562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 type="none" w="sm" len="sm"/>
                  <a:tailEnd type="none" w="lg" len="med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500" b="0" dirty="0">
                  <a:latin typeface="Trebuchet MS" pitchFamily="34" charset="0"/>
                </a:rPr>
                <a:t>stabilita</a:t>
              </a:r>
            </a:p>
          </p:txBody>
        </p:sp>
        <p:sp>
          <p:nvSpPr>
            <p:cNvPr id="19488" name="Oval 34"/>
            <p:cNvSpPr>
              <a:spLocks noChangeArrowheads="1"/>
            </p:cNvSpPr>
            <p:nvPr/>
          </p:nvSpPr>
          <p:spPr bwMode="auto">
            <a:xfrm>
              <a:off x="3502" y="3138"/>
              <a:ext cx="664" cy="48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Arial" charset="0"/>
              </a:endParaRPr>
            </a:p>
          </p:txBody>
        </p:sp>
        <p:sp>
          <p:nvSpPr>
            <p:cNvPr id="19489" name="Line 35"/>
            <p:cNvSpPr>
              <a:spLocks noChangeShapeType="1"/>
            </p:cNvSpPr>
            <p:nvPr/>
          </p:nvSpPr>
          <p:spPr bwMode="auto">
            <a:xfrm flipH="1">
              <a:off x="3393" y="3563"/>
              <a:ext cx="202" cy="29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9480" name="Text Box 46"/>
          <p:cNvSpPr txBox="1">
            <a:spLocks noChangeArrowheads="1"/>
          </p:cNvSpPr>
          <p:nvPr/>
        </p:nvSpPr>
        <p:spPr bwMode="auto">
          <a:xfrm>
            <a:off x="1500188" y="2149698"/>
            <a:ext cx="63928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latin typeface="Trebuchet MS" pitchFamily="34" charset="0"/>
              </a:rPr>
              <a:t>Mřížka</a:t>
            </a:r>
            <a:r>
              <a:rPr lang="en-US" altLang="cs-CZ" sz="1800" b="0" dirty="0">
                <a:latin typeface="Trebuchet MS" pitchFamily="34" charset="0"/>
              </a:rPr>
              <a:t>: </a:t>
            </a:r>
            <a:r>
              <a:rPr lang="cs-CZ" altLang="cs-CZ" sz="1800" b="0" dirty="0">
                <a:latin typeface="Trebuchet MS" pitchFamily="34" charset="0"/>
              </a:rPr>
              <a:t>energie</a:t>
            </a:r>
            <a:r>
              <a:rPr lang="en-US" altLang="cs-CZ" sz="1800" b="0" dirty="0">
                <a:latin typeface="Trebuchet MS" pitchFamily="34" charset="0"/>
              </a:rPr>
              <a:t> </a:t>
            </a:r>
            <a:r>
              <a:rPr lang="en-US" altLang="cs-CZ" sz="1800" b="0" i="1" dirty="0" err="1">
                <a:latin typeface="Arial" charset="0"/>
              </a:rPr>
              <a:t>E</a:t>
            </a:r>
            <a:r>
              <a:rPr lang="en-US" altLang="cs-CZ" sz="1800" b="0" i="1" baseline="-25000" dirty="0" err="1">
                <a:latin typeface="Arial" charset="0"/>
              </a:rPr>
              <a:t>i</a:t>
            </a:r>
            <a:r>
              <a:rPr lang="en-US" altLang="cs-CZ" sz="1800" b="0" dirty="0">
                <a:latin typeface="Arial" charset="0"/>
              </a:rPr>
              <a:t> </a:t>
            </a:r>
            <a:r>
              <a:rPr lang="cs-CZ" altLang="cs-CZ" sz="1800" b="0" dirty="0">
                <a:latin typeface="Trebuchet MS" pitchFamily="34" charset="0"/>
              </a:rPr>
              <a:t> vs</a:t>
            </a:r>
            <a:r>
              <a:rPr lang="cs-CZ" altLang="cs-CZ" sz="1800" dirty="0">
                <a:latin typeface="Trebuchet MS" pitchFamily="34" charset="0"/>
              </a:rPr>
              <a:t>. střední hodnota</a:t>
            </a:r>
            <a:r>
              <a:rPr lang="en-US" altLang="cs-CZ" sz="1800" b="0" dirty="0">
                <a:latin typeface="Trebuchet MS" pitchFamily="34" charset="0"/>
              </a:rPr>
              <a:t> </a:t>
            </a:r>
          </a:p>
        </p:txBody>
      </p:sp>
      <p:pic>
        <p:nvPicPr>
          <p:cNvPr id="19481" name="Picture 4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890" y="2160810"/>
            <a:ext cx="205422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sp>
        <p:nvSpPr>
          <p:cNvPr id="19482" name="Oval 48"/>
          <p:cNvSpPr>
            <a:spLocks noChangeArrowheads="1"/>
          </p:cNvSpPr>
          <p:nvPr/>
        </p:nvSpPr>
        <p:spPr bwMode="auto">
          <a:xfrm>
            <a:off x="3189288" y="2111598"/>
            <a:ext cx="301625" cy="466725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 type="none" w="sm" len="sm"/>
                <a:tailEnd type="none" w="lg" len="med"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19483" name="Oval 49"/>
          <p:cNvSpPr>
            <a:spLocks noChangeArrowheads="1"/>
          </p:cNvSpPr>
          <p:nvPr/>
        </p:nvSpPr>
        <p:spPr bwMode="auto">
          <a:xfrm>
            <a:off x="5767091" y="2025055"/>
            <a:ext cx="2139950" cy="633413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 type="none" w="sm" len="sm"/>
                <a:tailEnd type="none" w="lg" len="med"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84" name="Rectangle 50"/>
              <p:cNvSpPr>
                <a:spLocks noChangeArrowheads="1"/>
              </p:cNvSpPr>
              <p:nvPr/>
            </p:nvSpPr>
            <p:spPr bwMode="auto">
              <a:xfrm>
                <a:off x="2315109" y="2992081"/>
                <a:ext cx="2432050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1600" b="0" dirty="0">
                    <a:latin typeface="Trebuchet MS" pitchFamily="34" charset="0"/>
                  </a:rPr>
                  <a:t>mřížka </a:t>
                </a:r>
                <a:r>
                  <a:rPr lang="cs-CZ" altLang="cs-CZ" sz="1600" dirty="0">
                    <a:latin typeface="Trebuchet MS" pitchFamily="34" charset="0"/>
                  </a:rPr>
                  <a:t>vždy uspořádaná (pro jakýkoliv</a:t>
                </a:r>
                <a:r>
                  <a:rPr lang="en-US" altLang="cs-CZ" sz="1600" b="0" dirty="0">
                    <a:latin typeface="Trebuchet MS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cs-CZ" sz="1600" b="0" i="1" dirty="0" smtClean="0">
                        <a:latin typeface="Cambria Math"/>
                      </a:rPr>
                      <m:t>𝑃</m:t>
                    </m:r>
                  </m:oMath>
                </a14:m>
                <a:r>
                  <a:rPr lang="cs-CZ" altLang="cs-CZ" sz="1600" b="0" dirty="0">
                    <a:latin typeface="Trebuchet MS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9484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15109" y="2992081"/>
                <a:ext cx="2432050" cy="584775"/>
              </a:xfrm>
              <a:prstGeom prst="rect">
                <a:avLst/>
              </a:prstGeom>
              <a:blipFill rotWithShape="1">
                <a:blip r:embed="rId10"/>
                <a:stretch>
                  <a:fillRect l="-1504" t="-4167" r="-1003" b="-1145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85" name="Rectangle 51"/>
          <p:cNvSpPr>
            <a:spLocks noChangeArrowheads="1"/>
          </p:cNvSpPr>
          <p:nvPr/>
        </p:nvSpPr>
        <p:spPr bwMode="auto">
          <a:xfrm>
            <a:off x="6837066" y="2965094"/>
            <a:ext cx="22372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0" dirty="0">
                <a:latin typeface="Trebuchet MS" pitchFamily="34" charset="0"/>
              </a:rPr>
              <a:t>částečně uspořádaná</a:t>
            </a:r>
            <a:r>
              <a:rPr lang="en-US" altLang="cs-CZ" sz="1600" b="0" dirty="0">
                <a:latin typeface="Trebuchet MS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latin typeface="Trebuchet MS" pitchFamily="34" charset="0"/>
              </a:rPr>
              <a:t>č</a:t>
            </a:r>
            <a:r>
              <a:rPr lang="cs-CZ" altLang="cs-CZ" sz="1600" b="0" dirty="0">
                <a:latin typeface="Trebuchet MS" pitchFamily="34" charset="0"/>
              </a:rPr>
              <a:t>ástečně chaotická</a:t>
            </a:r>
          </a:p>
        </p:txBody>
      </p:sp>
      <p:cxnSp>
        <p:nvCxnSpPr>
          <p:cNvPr id="40" name="Přímá spojnice 39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8015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1195388"/>
            <a:ext cx="3194050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0" y="3859213"/>
            <a:ext cx="692467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25" y="4573588"/>
            <a:ext cx="50704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963" y="1470025"/>
            <a:ext cx="1057275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AutoShape 45"/>
          <p:cNvSpPr>
            <a:spLocks noChangeArrowheads="1"/>
          </p:cNvSpPr>
          <p:nvPr/>
        </p:nvSpPr>
        <p:spPr bwMode="auto">
          <a:xfrm>
            <a:off x="5916613" y="2916238"/>
            <a:ext cx="2682875" cy="614362"/>
          </a:xfrm>
          <a:prstGeom prst="wedgeRoundRectCallout">
            <a:avLst>
              <a:gd name="adj1" fmla="val -83741"/>
              <a:gd name="adj2" fmla="val 129644"/>
              <a:gd name="adj3" fmla="val 16667"/>
            </a:avLst>
          </a:prstGeom>
          <a:solidFill>
            <a:srgbClr val="FFC000"/>
          </a:solidFill>
          <a:ln>
            <a:noFill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3" name="Text Box 46"/>
              <p:cNvSpPr txBox="1">
                <a:spLocks noChangeArrowheads="1"/>
              </p:cNvSpPr>
              <p:nvPr/>
            </p:nvSpPr>
            <p:spPr bwMode="auto">
              <a:xfrm>
                <a:off x="5890486" y="2943225"/>
                <a:ext cx="2748415" cy="563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600" b="0" dirty="0">
                    <a:latin typeface="Trebuchet MS" pitchFamily="34" charset="0"/>
                  </a:rPr>
                  <a:t>Momenty hybnosti</a:t>
                </a:r>
                <a:endParaRPr lang="en-US" altLang="cs-CZ" sz="1600" b="0" dirty="0">
                  <a:latin typeface="Trebuchet MS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cs-CZ" sz="1400" b="0" dirty="0">
                    <a:latin typeface="Trebuchet MS" pitchFamily="34" charset="0"/>
                  </a:rPr>
                  <a:t>(</a:t>
                </a:r>
                <a:r>
                  <a:rPr lang="cs-CZ" altLang="cs-CZ" sz="1400" b="0" dirty="0">
                    <a:latin typeface="Trebuchet MS" pitchFamily="34" charset="0"/>
                  </a:rPr>
                  <a:t>kanonicky sdružené s úhly</a:t>
                </a:r>
                <a:r>
                  <a:rPr lang="en-US" altLang="cs-CZ" sz="1400" b="0" dirty="0">
                    <a:latin typeface="Trebuchet MS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cs-CZ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cs-CZ" sz="1400" b="0" i="1" dirty="0" smtClean="0">
                            <a:latin typeface="Cambria Math"/>
                          </a:rPr>
                          <m:t>𝜑</m:t>
                        </m:r>
                      </m:e>
                      <m:sub>
                        <m:r>
                          <a:rPr lang="en-US" altLang="cs-CZ" sz="1400" b="0" i="1" dirty="0" smtClean="0">
                            <a:latin typeface="Cambria Math"/>
                          </a:rPr>
                          <m:t>1,2</m:t>
                        </m:r>
                      </m:sub>
                    </m:sSub>
                  </m:oMath>
                </a14:m>
                <a:r>
                  <a:rPr lang="en-US" altLang="cs-CZ" sz="1400" b="0" dirty="0">
                    <a:latin typeface="Trebuchet MS" pitchFamily="34" charset="0"/>
                  </a:rPr>
                  <a:t>)</a:t>
                </a:r>
                <a:endParaRPr lang="cs-CZ" altLang="cs-CZ" sz="1400" b="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9223" name="Text 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90486" y="2943225"/>
                <a:ext cx="2748415" cy="563424"/>
              </a:xfrm>
              <a:prstGeom prst="rect">
                <a:avLst/>
              </a:prstGeom>
              <a:blipFill rotWithShape="1">
                <a:blip r:embed="rId7"/>
                <a:stretch>
                  <a:fillRect l="-222" t="-4348" r="-443" b="-760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24" name="Rectangle 8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7903935" cy="607870"/>
          </a:xfrm>
        </p:spPr>
        <p:txBody>
          <a:bodyPr>
            <a:normAutofit/>
          </a:bodyPr>
          <a:lstStyle/>
          <a:p>
            <a:pPr algn="l" eaLnBrk="1" hangingPunct="1"/>
            <a:r>
              <a:rPr lang="cs-CZ" altLang="cs-CZ" sz="3200" u="sng" dirty="0">
                <a:solidFill>
                  <a:srgbClr val="0000B4"/>
                </a:solidFill>
                <a:latin typeface="Trebuchet MS" pitchFamily="34" charset="0"/>
              </a:rPr>
              <a:t>Dvojné kyvadlo:</a:t>
            </a:r>
            <a:r>
              <a:rPr lang="cs-CZ" altLang="cs-CZ" sz="2400" dirty="0">
                <a:solidFill>
                  <a:srgbClr val="0000B4"/>
                </a:solidFill>
                <a:latin typeface="Trebuchet MS" pitchFamily="34" charset="0"/>
              </a:rPr>
              <a:t> Kvantování</a:t>
            </a:r>
            <a:endParaRPr lang="en-US" altLang="cs-CZ" sz="2400" dirty="0">
              <a:solidFill>
                <a:srgbClr val="0000B4"/>
              </a:solidFill>
              <a:latin typeface="Trebuchet MS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7" name="TextovéPole 11"/>
              <p:cNvSpPr txBox="1">
                <a:spLocks noChangeArrowheads="1"/>
              </p:cNvSpPr>
              <p:nvPr/>
            </p:nvSpPr>
            <p:spPr bwMode="auto">
              <a:xfrm>
                <a:off x="5265738" y="1633708"/>
                <a:ext cx="3782468" cy="10618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ts val="600"/>
                  </a:spcAft>
                  <a:buFontTx/>
                  <a:buNone/>
                </a:pPr>
                <a:r>
                  <a:rPr lang="en-US" altLang="cs-CZ" sz="1600" b="0" dirty="0">
                    <a:solidFill>
                      <a:srgbClr val="C00000"/>
                    </a:solidFill>
                    <a:latin typeface="Trebuchet MS" pitchFamily="34" charset="0"/>
                  </a:rPr>
                  <a:t>3 </a:t>
                </a:r>
                <a:r>
                  <a:rPr lang="cs-CZ" altLang="cs-CZ" sz="1600" b="0" dirty="0">
                    <a:solidFill>
                      <a:srgbClr val="C00000"/>
                    </a:solidFill>
                    <a:latin typeface="Trebuchet MS" pitchFamily="34" charset="0"/>
                  </a:rPr>
                  <a:t>fundamentální parametry </a:t>
                </a:r>
                <a:r>
                  <a:rPr lang="en-US" altLang="cs-CZ" sz="1600" b="0" dirty="0">
                    <a:solidFill>
                      <a:srgbClr val="C00000"/>
                    </a:solidFill>
                    <a:latin typeface="Trebuchet MS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cs-CZ" sz="1600" b="0" i="1" smtClean="0">
                        <a:solidFill>
                          <a:srgbClr val="C00000"/>
                        </a:solidFill>
                        <a:latin typeface="Cambria Math"/>
                      </a:rPr>
                      <m:t>𝜇</m:t>
                    </m:r>
                    <m:r>
                      <a:rPr lang="en-US" altLang="cs-CZ" sz="1600" b="0" i="1" smtClean="0">
                        <a:solidFill>
                          <a:srgbClr val="C00000"/>
                        </a:solidFill>
                        <a:latin typeface="Cambria Math"/>
                      </a:rPr>
                      <m:t>,</m:t>
                    </m:r>
                    <m:r>
                      <a:rPr lang="en-US" altLang="cs-CZ" sz="1600" b="0" i="1" smtClean="0">
                        <a:solidFill>
                          <a:srgbClr val="C00000"/>
                        </a:solidFill>
                        <a:latin typeface="Cambria Math"/>
                      </a:rPr>
                      <m:t>𝑙</m:t>
                    </m:r>
                    <m:r>
                      <a:rPr lang="en-US" altLang="cs-CZ" sz="1600" b="0" i="1" smtClean="0">
                        <a:solidFill>
                          <a:srgbClr val="C00000"/>
                        </a:solidFill>
                        <a:latin typeface="Cambria Math"/>
                      </a:rPr>
                      <m:t>,</m:t>
                    </m:r>
                    <m:r>
                      <a:rPr lang="en-US" altLang="cs-CZ" sz="1600" b="0" i="1" smtClean="0">
                        <a:solidFill>
                          <a:srgbClr val="C00000"/>
                        </a:solidFill>
                        <a:latin typeface="Cambria Math"/>
                      </a:rPr>
                      <m:t>𝛾</m:t>
                    </m:r>
                    <m:r>
                      <a:rPr lang="en-US" altLang="cs-CZ" sz="1600" b="0" i="1" smtClean="0">
                        <a:solidFill>
                          <a:srgbClr val="C0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altLang="cs-CZ" sz="1600" b="0" dirty="0">
                  <a:solidFill>
                    <a:srgbClr val="C00000"/>
                  </a:solidFill>
                  <a:latin typeface="Trebuchet MS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en-US" altLang="cs-CZ" sz="1400" dirty="0">
                    <a:latin typeface="Trebuchet MS" pitchFamily="34" charset="0"/>
                  </a:rPr>
                  <a:t>(</a:t>
                </a:r>
                <a:r>
                  <a:rPr lang="en-US" altLang="cs-CZ" sz="1400" dirty="0" err="1">
                    <a:latin typeface="Trebuchet MS" pitchFamily="34" charset="0"/>
                  </a:rPr>
                  <a:t>budeme</a:t>
                </a:r>
                <a:r>
                  <a:rPr lang="en-US" altLang="cs-CZ" sz="1400" dirty="0">
                    <a:latin typeface="Trebuchet MS" pitchFamily="34" charset="0"/>
                  </a:rPr>
                  <a:t> </a:t>
                </a:r>
                <a:r>
                  <a:rPr lang="en-US" altLang="cs-CZ" sz="1400" dirty="0" err="1">
                    <a:latin typeface="Trebuchet MS" pitchFamily="34" charset="0"/>
                  </a:rPr>
                  <a:t>uva</a:t>
                </a:r>
                <a:r>
                  <a:rPr lang="cs-CZ" altLang="cs-CZ" sz="1400" dirty="0" err="1">
                    <a:latin typeface="Trebuchet MS" pitchFamily="34" charset="0"/>
                  </a:rPr>
                  <a:t>žovat</a:t>
                </a:r>
                <a:r>
                  <a:rPr lang="cs-CZ" altLang="cs-CZ" sz="1400" dirty="0">
                    <a:latin typeface="Trebuchet MS" pitchFamily="34" charset="0"/>
                  </a:rPr>
                  <a:t> pouze případ </a:t>
                </a:r>
                <a14:m>
                  <m:oMath xmlns:m="http://schemas.openxmlformats.org/officeDocument/2006/math">
                    <m:r>
                      <a:rPr lang="en-US" altLang="cs-CZ" sz="1400" b="0" i="1" dirty="0" smtClean="0">
                        <a:latin typeface="Cambria Math"/>
                      </a:rPr>
                      <m:t>𝑚</m:t>
                    </m:r>
                    <m:r>
                      <a:rPr lang="en-US" altLang="cs-CZ" sz="1400" b="0" i="1" dirty="0" smtClean="0">
                        <a:latin typeface="Cambria Math"/>
                      </a:rPr>
                      <m:t>=</m:t>
                    </m:r>
                    <m:r>
                      <a:rPr lang="en-US" altLang="cs-CZ" sz="1400" b="0" i="1" dirty="0" smtClean="0">
                        <a:latin typeface="Cambria Math"/>
                      </a:rPr>
                      <m:t>𝑙</m:t>
                    </m:r>
                    <m:r>
                      <a:rPr lang="en-US" altLang="cs-CZ" sz="1400" b="0" i="1" dirty="0" smtClean="0">
                        <a:latin typeface="Cambria Math"/>
                      </a:rPr>
                      <m:t>=1</m:t>
                    </m:r>
                  </m:oMath>
                </a14:m>
                <a:r>
                  <a:rPr lang="en-US" altLang="cs-CZ" sz="1400" b="0" dirty="0">
                    <a:latin typeface="Trebuchet MS" pitchFamily="34" charset="0"/>
                  </a:rPr>
                  <a:t> (</a:t>
                </a:r>
                <a:r>
                  <a:rPr lang="cs-CZ" altLang="cs-CZ" sz="1400" b="0" dirty="0">
                    <a:latin typeface="Trebuchet MS" pitchFamily="34" charset="0"/>
                  </a:rPr>
                  <a:t>stejné hmotnosti těles a délky závěsů</a:t>
                </a:r>
                <a:r>
                  <a:rPr lang="en-US" altLang="cs-CZ" sz="1400" b="0" dirty="0">
                    <a:latin typeface="Trebuchet MS" pitchFamily="34" charset="0"/>
                  </a:rPr>
                  <a:t>) </a:t>
                </a:r>
                <a:r>
                  <a:rPr lang="cs-CZ" altLang="cs-CZ" sz="1400" b="0" dirty="0">
                    <a:latin typeface="Trebuchet MS" pitchFamily="34" charset="0"/>
                  </a:rPr>
                  <a:t>a</a:t>
                </a:r>
                <a:r>
                  <a:rPr lang="en-US" altLang="cs-CZ" sz="1400" b="0" dirty="0">
                    <a:latin typeface="Trebuchet MS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cs-CZ" sz="1400" b="0" i="1" smtClean="0">
                        <a:latin typeface="Cambria Math"/>
                      </a:rPr>
                      <m:t>𝛾</m:t>
                    </m:r>
                    <m:r>
                      <a:rPr lang="en-US" altLang="cs-CZ" sz="1400" b="0" i="1" smtClean="0">
                        <a:latin typeface="Cambria Math"/>
                      </a:rPr>
                      <m:t>=0</m:t>
                    </m:r>
                  </m:oMath>
                </a14:m>
                <a:r>
                  <a:rPr lang="en-US" altLang="cs-CZ" sz="1400" b="0" dirty="0">
                    <a:latin typeface="Trebuchet MS" pitchFamily="34" charset="0"/>
                  </a:rPr>
                  <a:t> (</a:t>
                </a:r>
                <a:r>
                  <a:rPr lang="cs-CZ" altLang="cs-CZ" sz="1400" b="0" dirty="0">
                    <a:latin typeface="Trebuchet MS" pitchFamily="34" charset="0"/>
                  </a:rPr>
                  <a:t>stav beztíže</a:t>
                </a:r>
                <a:r>
                  <a:rPr lang="en-US" altLang="cs-CZ" sz="1400" b="0" dirty="0">
                    <a:latin typeface="Trebuchet MS" pitchFamily="34" charset="0"/>
                  </a:rPr>
                  <a:t>) </a:t>
                </a:r>
                <a:r>
                  <a:rPr lang="cs-CZ" altLang="cs-CZ" sz="1400" b="0" dirty="0">
                    <a:latin typeface="Trebuchet MS" pitchFamily="34" charset="0"/>
                  </a:rPr>
                  <a:t>nebo </a:t>
                </a:r>
                <a14:m>
                  <m:oMath xmlns:m="http://schemas.openxmlformats.org/officeDocument/2006/math">
                    <m:r>
                      <a:rPr lang="en-US" altLang="cs-CZ" sz="1400" b="0" i="1" smtClean="0">
                        <a:latin typeface="Cambria Math"/>
                      </a:rPr>
                      <m:t>𝛾</m:t>
                    </m:r>
                    <m:r>
                      <a:rPr lang="en-US" altLang="cs-CZ" sz="1400" b="0" i="1" smtClean="0">
                        <a:latin typeface="Cambria Math"/>
                      </a:rPr>
                      <m:t>=1</m:t>
                    </m:r>
                  </m:oMath>
                </a14:m>
                <a:r>
                  <a:rPr lang="cs-CZ" altLang="cs-CZ" sz="1400" b="0" dirty="0">
                    <a:latin typeface="Trebuchet MS" pitchFamily="34" charset="0"/>
                  </a:rPr>
                  <a:t> (gravitace)</a:t>
                </a:r>
                <a:endParaRPr lang="en-US" altLang="cs-CZ" sz="1400" b="0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9227" name="TextovéPol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65738" y="1633708"/>
                <a:ext cx="3782468" cy="1061829"/>
              </a:xfrm>
              <a:prstGeom prst="rect">
                <a:avLst/>
              </a:prstGeom>
              <a:blipFill rotWithShape="1">
                <a:blip r:embed="rId8"/>
                <a:stretch>
                  <a:fillRect l="-968" t="-2299" b="-459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Přímá spojnice 12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22"/>
          <p:cNvSpPr txBox="1">
            <a:spLocks noChangeArrowheads="1"/>
          </p:cNvSpPr>
          <p:nvPr/>
        </p:nvSpPr>
        <p:spPr bwMode="auto">
          <a:xfrm>
            <a:off x="5460362" y="6519729"/>
            <a:ext cx="345916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cs-CZ" sz="1300" b="0" dirty="0">
                <a:latin typeface="Book Antiqua" panose="02040602050305030304" pitchFamily="18" charset="0"/>
              </a:rPr>
              <a:t>L. </a:t>
            </a:r>
            <a:r>
              <a:rPr lang="en-US" altLang="cs-CZ" sz="1300" b="0" dirty="0" err="1">
                <a:latin typeface="Book Antiqua" panose="02040602050305030304" pitchFamily="18" charset="0"/>
              </a:rPr>
              <a:t>Perotti</a:t>
            </a:r>
            <a:r>
              <a:rPr lang="cs-CZ" altLang="cs-CZ" sz="1300" b="0" dirty="0">
                <a:latin typeface="Book Antiqua" panose="02040602050305030304" pitchFamily="18" charset="0"/>
              </a:rPr>
              <a:t>, </a:t>
            </a:r>
            <a:r>
              <a:rPr lang="en-US" altLang="cs-CZ" sz="1300" b="0" dirty="0">
                <a:latin typeface="Book Antiqua" panose="02040602050305030304" pitchFamily="18" charset="0"/>
              </a:rPr>
              <a:t>Phys. Rev. E </a:t>
            </a:r>
            <a:r>
              <a:rPr lang="cs-CZ" altLang="cs-CZ" sz="1300" b="1" dirty="0">
                <a:latin typeface="Book Antiqua" panose="02040602050305030304" pitchFamily="18" charset="0"/>
              </a:rPr>
              <a:t>34</a:t>
            </a:r>
            <a:r>
              <a:rPr lang="en-US" altLang="cs-CZ" sz="1300" b="0" dirty="0">
                <a:latin typeface="Book Antiqua" panose="02040602050305030304" pitchFamily="18" charset="0"/>
              </a:rPr>
              <a:t>, 066218</a:t>
            </a:r>
            <a:r>
              <a:rPr lang="cs-CZ" altLang="cs-CZ" sz="1300" b="0" dirty="0">
                <a:latin typeface="Book Antiqua" panose="02040602050305030304" pitchFamily="18" charset="0"/>
              </a:rPr>
              <a:t> (200</a:t>
            </a:r>
            <a:r>
              <a:rPr lang="en-US" altLang="cs-CZ" sz="1300" b="0" dirty="0">
                <a:latin typeface="Book Antiqua" panose="02040602050305030304" pitchFamily="18" charset="0"/>
              </a:rPr>
              <a:t>4</a:t>
            </a:r>
            <a:r>
              <a:rPr lang="cs-CZ" altLang="cs-CZ" sz="1300" b="0" dirty="0">
                <a:latin typeface="Book Antiqua" panose="02040602050305030304" pitchFamily="18" charset="0"/>
              </a:rPr>
              <a:t>)</a:t>
            </a:r>
          </a:p>
        </p:txBody>
      </p:sp>
      <p:sp>
        <p:nvSpPr>
          <p:cNvPr id="15" name="Text Box 47"/>
          <p:cNvSpPr txBox="1">
            <a:spLocks noChangeArrowheads="1"/>
          </p:cNvSpPr>
          <p:nvPr/>
        </p:nvSpPr>
        <p:spPr bwMode="auto">
          <a:xfrm>
            <a:off x="627018" y="5243023"/>
            <a:ext cx="2534194" cy="415925"/>
          </a:xfrm>
          <a:prstGeom prst="rect">
            <a:avLst/>
          </a:prstGeom>
          <a:solidFill>
            <a:srgbClr val="FFC000"/>
          </a:solidFill>
          <a:ln w="19050" algn="ctr">
            <a:solidFill>
              <a:srgbClr val="FFCC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2000" dirty="0" err="1">
                <a:latin typeface="Trebuchet MS" pitchFamily="34" charset="0"/>
              </a:rPr>
              <a:t>Kvantov</a:t>
            </a:r>
            <a:r>
              <a:rPr lang="cs-CZ" altLang="cs-CZ" sz="2000" dirty="0" err="1">
                <a:latin typeface="Trebuchet MS" pitchFamily="34" charset="0"/>
              </a:rPr>
              <a:t>ání</a:t>
            </a:r>
            <a:r>
              <a:rPr lang="en-US" altLang="cs-CZ" sz="2000" dirty="0">
                <a:latin typeface="Trebuchet MS" pitchFamily="34" charset="0"/>
              </a:rPr>
              <a:t>:</a:t>
            </a:r>
            <a:endParaRPr lang="cs-CZ" altLang="cs-CZ" sz="2000" dirty="0">
              <a:latin typeface="Trebuchet MS" pitchFamily="34" charset="0"/>
            </a:endParaRPr>
          </a:p>
        </p:txBody>
      </p:sp>
      <p:pic>
        <p:nvPicPr>
          <p:cNvPr id="16" name="Picture 4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507" y="5200495"/>
            <a:ext cx="1320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sp>
        <p:nvSpPr>
          <p:cNvPr id="18" name="Rectangle 54"/>
          <p:cNvSpPr>
            <a:spLocks noChangeArrowheads="1"/>
          </p:cNvSpPr>
          <p:nvPr/>
        </p:nvSpPr>
        <p:spPr bwMode="auto">
          <a:xfrm>
            <a:off x="5739451" y="5128679"/>
            <a:ext cx="18213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dirty="0">
                <a:solidFill>
                  <a:srgbClr val="F00000"/>
                </a:solidFill>
                <a:latin typeface="Trebuchet MS" pitchFamily="34" charset="0"/>
              </a:rPr>
              <a:t>Nejednoznačné!!!</a:t>
            </a:r>
            <a:endParaRPr lang="en-US" altLang="cs-CZ" sz="1600" b="0" dirty="0">
              <a:latin typeface="Trebuchet MS" pitchFamily="34" charset="0"/>
            </a:endParaRPr>
          </a:p>
        </p:txBody>
      </p:sp>
      <p:sp>
        <p:nvSpPr>
          <p:cNvPr id="19" name="Text Box 51"/>
          <p:cNvSpPr txBox="1">
            <a:spLocks noChangeArrowheads="1"/>
          </p:cNvSpPr>
          <p:nvPr/>
        </p:nvSpPr>
        <p:spPr bwMode="auto">
          <a:xfrm>
            <a:off x="4539834" y="5425225"/>
            <a:ext cx="45198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400" b="0" dirty="0">
                <a:latin typeface="Trebuchet MS" pitchFamily="34" charset="0"/>
              </a:rPr>
              <a:t>(</a:t>
            </a:r>
            <a:r>
              <a:rPr lang="cs-CZ" altLang="cs-CZ" sz="1400" b="0" dirty="0">
                <a:latin typeface="Trebuchet MS" pitchFamily="34" charset="0"/>
              </a:rPr>
              <a:t>součiny nekomutujících             v kinetickém členu)</a:t>
            </a:r>
          </a:p>
        </p:txBody>
      </p:sp>
      <p:sp>
        <p:nvSpPr>
          <p:cNvPr id="20" name="Text Box 49"/>
          <p:cNvSpPr txBox="1">
            <a:spLocks noChangeArrowheads="1"/>
          </p:cNvSpPr>
          <p:nvPr/>
        </p:nvSpPr>
        <p:spPr bwMode="auto">
          <a:xfrm>
            <a:off x="627017" y="5926441"/>
            <a:ext cx="2534195" cy="400110"/>
          </a:xfrm>
          <a:prstGeom prst="rect">
            <a:avLst/>
          </a:prstGeom>
          <a:solidFill>
            <a:srgbClr val="FFC000"/>
          </a:solidFill>
          <a:ln w="19050" algn="ctr">
            <a:solidFill>
              <a:srgbClr val="FFCC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2000" dirty="0">
                <a:latin typeface="Trebuchet MS" pitchFamily="34" charset="0"/>
              </a:rPr>
              <a:t>Peres</a:t>
            </a:r>
            <a:r>
              <a:rPr lang="cs-CZ" altLang="cs-CZ" sz="2000" dirty="0">
                <a:latin typeface="Trebuchet MS" pitchFamily="34" charset="0"/>
              </a:rPr>
              <a:t>ovy </a:t>
            </a:r>
            <a:r>
              <a:rPr lang="en-US" altLang="cs-CZ" sz="2000" dirty="0">
                <a:latin typeface="Trebuchet MS" pitchFamily="34" charset="0"/>
              </a:rPr>
              <a:t> </a:t>
            </a:r>
            <a:r>
              <a:rPr lang="en-US" altLang="cs-CZ" sz="2000" dirty="0" err="1">
                <a:latin typeface="Trebuchet MS" pitchFamily="34" charset="0"/>
              </a:rPr>
              <a:t>oper</a:t>
            </a:r>
            <a:r>
              <a:rPr lang="cs-CZ" altLang="cs-CZ" sz="2000" dirty="0">
                <a:latin typeface="Trebuchet MS" pitchFamily="34" charset="0"/>
              </a:rPr>
              <a:t>á</a:t>
            </a:r>
            <a:r>
              <a:rPr lang="en-US" altLang="cs-CZ" sz="2000" dirty="0">
                <a:latin typeface="Trebuchet MS" pitchFamily="34" charset="0"/>
              </a:rPr>
              <a:t>tor</a:t>
            </a:r>
            <a:r>
              <a:rPr lang="cs-CZ" altLang="cs-CZ" sz="2000" dirty="0">
                <a:latin typeface="Trebuchet MS" pitchFamily="34" charset="0"/>
              </a:rPr>
              <a:t>y</a:t>
            </a:r>
            <a:r>
              <a:rPr lang="en-US" altLang="cs-CZ" sz="2000" dirty="0">
                <a:latin typeface="Trebuchet MS" pitchFamily="34" charset="0"/>
              </a:rPr>
              <a:t>:</a:t>
            </a:r>
            <a:endParaRPr lang="cs-CZ" altLang="cs-CZ" sz="2000" dirty="0">
              <a:latin typeface="Trebuchet MS" pitchFamily="34" charset="0"/>
            </a:endParaRPr>
          </a:p>
        </p:txBody>
      </p:sp>
      <p:pic>
        <p:nvPicPr>
          <p:cNvPr id="21" name="Picture 5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881" y="5945300"/>
            <a:ext cx="33496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093" y="5366507"/>
            <a:ext cx="71437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71522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2" descr="Grap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231" y="853393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33" descr="Graph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869" y="2328069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629" name="Text Box 37"/>
              <p:cNvSpPr txBox="1">
                <a:spLocks noChangeArrowheads="1"/>
              </p:cNvSpPr>
              <p:nvPr/>
            </p:nvSpPr>
            <p:spPr bwMode="auto">
              <a:xfrm>
                <a:off x="529924" y="853393"/>
                <a:ext cx="437300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r>
                  <a:rPr lang="en-US" altLang="cs-CZ" sz="2000" b="0" dirty="0">
                    <a:solidFill>
                      <a:srgbClr val="0000B4"/>
                    </a:solidFill>
                    <a:latin typeface="Trebuchet MS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cs-CZ" sz="2000" b="0" i="1" smtClean="0">
                        <a:solidFill>
                          <a:srgbClr val="0000B4"/>
                        </a:solidFill>
                        <a:latin typeface="Cambria Math"/>
                      </a:rPr>
                      <m:t>𝛾</m:t>
                    </m:r>
                    <m:r>
                      <a:rPr lang="en-US" altLang="cs-CZ" sz="2000" b="0" i="1" smtClean="0">
                        <a:solidFill>
                          <a:srgbClr val="0000B4"/>
                        </a:solidFill>
                        <a:latin typeface="Cambria Math"/>
                      </a:rPr>
                      <m:t>=0 </m:t>
                    </m:r>
                  </m:oMath>
                </a14:m>
                <a:r>
                  <a:rPr lang="en-US" altLang="cs-CZ" sz="2000" b="0" dirty="0">
                    <a:solidFill>
                      <a:srgbClr val="0000B4"/>
                    </a:solidFill>
                    <a:latin typeface="Trebuchet MS" pitchFamily="34" charset="0"/>
                  </a:rPr>
                  <a:t>(</a:t>
                </a:r>
                <a:r>
                  <a:rPr lang="cs-CZ" altLang="cs-CZ" sz="2000" b="0" dirty="0">
                    <a:solidFill>
                      <a:srgbClr val="0000B4"/>
                    </a:solidFill>
                    <a:latin typeface="Trebuchet MS" pitchFamily="34" charset="0"/>
                  </a:rPr>
                  <a:t>beztíže</a:t>
                </a:r>
                <a:r>
                  <a:rPr lang="en-US" altLang="cs-CZ" sz="2000" b="0" dirty="0">
                    <a:solidFill>
                      <a:srgbClr val="0000B4"/>
                    </a:solidFill>
                    <a:latin typeface="Trebuchet MS" pitchFamily="34" charset="0"/>
                  </a:rPr>
                  <a:t>): </a:t>
                </a:r>
                <a:r>
                  <a:rPr lang="cs-CZ" altLang="cs-CZ" sz="2000" b="0" dirty="0" err="1">
                    <a:solidFill>
                      <a:srgbClr val="0000B4"/>
                    </a:solidFill>
                    <a:latin typeface="Trebuchet MS" pitchFamily="34" charset="0"/>
                  </a:rPr>
                  <a:t>integrabilní</a:t>
                </a:r>
                <a:endParaRPr lang="en-US" altLang="cs-CZ" sz="2000" b="0" dirty="0">
                  <a:solidFill>
                    <a:srgbClr val="0000B4"/>
                  </a:solidFill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6629" name="Text 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9924" y="853393"/>
                <a:ext cx="4373002" cy="400110"/>
              </a:xfrm>
              <a:prstGeom prst="rect">
                <a:avLst/>
              </a:prstGeom>
              <a:blipFill rotWithShape="1">
                <a:blip r:embed="rId5"/>
                <a:stretch>
                  <a:fillRect l="-1395" t="-9091" b="-2424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630" name="Picture 38" descr="Expo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69" y="1283605"/>
            <a:ext cx="2857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19" y="1432830"/>
            <a:ext cx="2921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4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245" y="3301387"/>
            <a:ext cx="269875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5" name="Line 44"/>
          <p:cNvSpPr>
            <a:spLocks noChangeShapeType="1"/>
          </p:cNvSpPr>
          <p:nvPr/>
        </p:nvSpPr>
        <p:spPr bwMode="auto">
          <a:xfrm>
            <a:off x="3657481" y="2680605"/>
            <a:ext cx="3024188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6636" name="Text Box 45"/>
          <p:cNvSpPr txBox="1">
            <a:spLocks noChangeArrowheads="1"/>
          </p:cNvSpPr>
          <p:nvPr/>
        </p:nvSpPr>
        <p:spPr bwMode="auto">
          <a:xfrm>
            <a:off x="5395794" y="2228168"/>
            <a:ext cx="1711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b="0" dirty="0">
                <a:solidFill>
                  <a:srgbClr val="00B050"/>
                </a:solidFill>
                <a:latin typeface="Trebuchet MS" pitchFamily="34" charset="0"/>
              </a:rPr>
              <a:t>librace</a:t>
            </a:r>
          </a:p>
        </p:txBody>
      </p:sp>
      <p:sp>
        <p:nvSpPr>
          <p:cNvPr id="26637" name="Text Box 46"/>
          <p:cNvSpPr txBox="1">
            <a:spLocks noChangeArrowheads="1"/>
          </p:cNvSpPr>
          <p:nvPr/>
        </p:nvSpPr>
        <p:spPr bwMode="auto">
          <a:xfrm>
            <a:off x="5421194" y="2758393"/>
            <a:ext cx="1711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b="0" dirty="0">
                <a:solidFill>
                  <a:srgbClr val="00B050"/>
                </a:solidFill>
                <a:latin typeface="Trebuchet MS" pitchFamily="34" charset="0"/>
              </a:rPr>
              <a:t>rotace</a:t>
            </a:r>
          </a:p>
        </p:txBody>
      </p:sp>
      <p:sp>
        <p:nvSpPr>
          <p:cNvPr id="26638" name="Text Box 47"/>
          <p:cNvSpPr txBox="1">
            <a:spLocks noChangeArrowheads="1"/>
          </p:cNvSpPr>
          <p:nvPr/>
        </p:nvSpPr>
        <p:spPr bwMode="auto">
          <a:xfrm>
            <a:off x="6354644" y="2472643"/>
            <a:ext cx="1117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b="0" dirty="0">
                <a:latin typeface="Trebuchet MS" pitchFamily="34" charset="0"/>
              </a:rPr>
              <a:t>v</a:t>
            </a:r>
          </a:p>
        </p:txBody>
      </p:sp>
      <p:pic>
        <p:nvPicPr>
          <p:cNvPr id="26639" name="Picture 4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769" y="2485343"/>
            <a:ext cx="3302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0" name="Text Box 49"/>
          <p:cNvSpPr txBox="1">
            <a:spLocks noChangeArrowheads="1"/>
          </p:cNvSpPr>
          <p:nvPr/>
        </p:nvSpPr>
        <p:spPr bwMode="auto">
          <a:xfrm>
            <a:off x="5672612" y="3645059"/>
            <a:ext cx="32262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600" dirty="0">
                <a:latin typeface="Trebuchet MS" pitchFamily="34" charset="0"/>
              </a:rPr>
              <a:t>j</a:t>
            </a:r>
            <a:r>
              <a:rPr lang="cs-CZ" altLang="cs-CZ" sz="1600" b="0" dirty="0">
                <a:latin typeface="Trebuchet MS" pitchFamily="34" charset="0"/>
              </a:rPr>
              <a:t>e kromě chaosu schopna rozlišit i odlišné pohybové módy</a:t>
            </a:r>
          </a:p>
        </p:txBody>
      </p:sp>
      <p:sp>
        <p:nvSpPr>
          <p:cNvPr id="26641" name="Text Box 50"/>
          <p:cNvSpPr txBox="1">
            <a:spLocks noChangeArrowheads="1"/>
          </p:cNvSpPr>
          <p:nvPr/>
        </p:nvSpPr>
        <p:spPr bwMode="auto">
          <a:xfrm>
            <a:off x="5981009" y="3271225"/>
            <a:ext cx="2657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 err="1">
                <a:latin typeface="Trebuchet MS" pitchFamily="34" charset="0"/>
              </a:rPr>
              <a:t>Peresova</a:t>
            </a:r>
            <a:r>
              <a:rPr lang="cs-CZ" altLang="cs-CZ" sz="2000" dirty="0">
                <a:latin typeface="Trebuchet MS" pitchFamily="34" charset="0"/>
              </a:rPr>
              <a:t> mřížka</a:t>
            </a:r>
          </a:p>
        </p:txBody>
      </p:sp>
      <p:sp>
        <p:nvSpPr>
          <p:cNvPr id="26643" name="Rectangle 52"/>
          <p:cNvSpPr>
            <a:spLocks noChangeArrowheads="1"/>
          </p:cNvSpPr>
          <p:nvPr/>
        </p:nvSpPr>
        <p:spPr bwMode="auto">
          <a:xfrm>
            <a:off x="5594230" y="3157424"/>
            <a:ext cx="3384307" cy="1093788"/>
          </a:xfrm>
          <a:prstGeom prst="rect">
            <a:avLst/>
          </a:prstGeom>
          <a:noFill/>
          <a:ln w="19050" algn="ctr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itchFamily="34" charset="0"/>
            </a:endParaRPr>
          </a:p>
        </p:txBody>
      </p:sp>
      <p:cxnSp>
        <p:nvCxnSpPr>
          <p:cNvPr id="21" name="Přímá spojnice 20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12" descr="Expo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69" y="4007757"/>
            <a:ext cx="2857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 Box 37"/>
              <p:cNvSpPr txBox="1">
                <a:spLocks noChangeArrowheads="1"/>
              </p:cNvSpPr>
              <p:nvPr/>
            </p:nvSpPr>
            <p:spPr bwMode="auto">
              <a:xfrm>
                <a:off x="529924" y="3737104"/>
                <a:ext cx="437300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r>
                  <a:rPr lang="en-US" altLang="cs-CZ" sz="2000" b="0" dirty="0">
                    <a:solidFill>
                      <a:srgbClr val="FF0000"/>
                    </a:solidFill>
                    <a:latin typeface="Trebuchet MS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cs-CZ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𝛾</m:t>
                    </m:r>
                    <m:r>
                      <a:rPr lang="en-US" altLang="cs-CZ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=1</m:t>
                    </m:r>
                  </m:oMath>
                </a14:m>
                <a:r>
                  <a:rPr lang="en-US" altLang="cs-CZ" sz="2000" b="0" dirty="0">
                    <a:solidFill>
                      <a:srgbClr val="FF0000"/>
                    </a:solidFill>
                    <a:latin typeface="Trebuchet MS" pitchFamily="34" charset="0"/>
                  </a:rPr>
                  <a:t>: </a:t>
                </a:r>
                <a:r>
                  <a:rPr lang="cs-CZ" altLang="cs-CZ" sz="2000" b="0" dirty="0" err="1">
                    <a:solidFill>
                      <a:srgbClr val="FF0000"/>
                    </a:solidFill>
                    <a:latin typeface="Trebuchet MS" pitchFamily="34" charset="0"/>
                  </a:rPr>
                  <a:t>neintegrabilní</a:t>
                </a:r>
                <a:endParaRPr lang="en-US" altLang="cs-CZ" sz="2000" b="0" dirty="0">
                  <a:solidFill>
                    <a:srgbClr val="FF0000"/>
                  </a:solidFill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24" name="Text 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9924" y="3737104"/>
                <a:ext cx="4373002" cy="400110"/>
              </a:xfrm>
              <a:prstGeom prst="rect">
                <a:avLst/>
              </a:prstGeom>
              <a:blipFill rotWithShape="1">
                <a:blip r:embed="rId11"/>
                <a:stretch>
                  <a:fillRect l="-1395" t="-9091" b="-2424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3709869" y="4824837"/>
            <a:ext cx="339724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500" b="0" dirty="0">
                <a:latin typeface="Trebuchet MS" pitchFamily="34" charset="0"/>
              </a:rPr>
              <a:t>Pás silné interakce mezi hladinami</a:t>
            </a:r>
          </a:p>
        </p:txBody>
      </p:sp>
      <p:sp>
        <p:nvSpPr>
          <p:cNvPr id="26" name="Text Box 23"/>
          <p:cNvSpPr txBox="1">
            <a:spLocks noChangeArrowheads="1"/>
          </p:cNvSpPr>
          <p:nvPr/>
        </p:nvSpPr>
        <p:spPr bwMode="auto">
          <a:xfrm>
            <a:off x="3709870" y="5259258"/>
            <a:ext cx="139223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500" dirty="0">
                <a:solidFill>
                  <a:srgbClr val="FF0000"/>
                </a:solidFill>
                <a:latin typeface="Trebuchet MS" pitchFamily="34" charset="0"/>
              </a:rPr>
              <a:t>Chaotický pás</a:t>
            </a:r>
            <a:endParaRPr lang="en-US" altLang="cs-CZ" sz="1500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28" name="TextovéPole 21"/>
          <p:cNvSpPr txBox="1">
            <a:spLocks noChangeArrowheads="1"/>
          </p:cNvSpPr>
          <p:nvPr/>
        </p:nvSpPr>
        <p:spPr bwMode="auto">
          <a:xfrm>
            <a:off x="5102108" y="5159466"/>
            <a:ext cx="374780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dirty="0">
                <a:latin typeface="Trebuchet MS" pitchFamily="34" charset="0"/>
              </a:rPr>
              <a:t>- </a:t>
            </a:r>
            <a:r>
              <a:rPr lang="cs-CZ" altLang="cs-CZ" sz="1500" b="0" dirty="0">
                <a:latin typeface="Trebuchet MS" pitchFamily="34" charset="0"/>
              </a:rPr>
              <a:t>leží na hranici mezi libračním a rotačním typem pohybu </a:t>
            </a:r>
            <a:r>
              <a:rPr lang="en-US" altLang="cs-CZ" sz="1500" b="0" dirty="0">
                <a:latin typeface="Trebuchet MS" pitchFamily="34" charset="0"/>
              </a:rPr>
              <a:t>(</a:t>
            </a:r>
            <a:r>
              <a:rPr lang="en-US" altLang="cs-CZ" sz="1500" b="0" dirty="0" err="1">
                <a:latin typeface="Trebuchet MS" pitchFamily="34" charset="0"/>
              </a:rPr>
              <a:t>separatrix</a:t>
            </a:r>
            <a:r>
              <a:rPr lang="cs-CZ" altLang="cs-CZ" sz="1500" b="0" dirty="0">
                <a:latin typeface="Trebuchet MS" pitchFamily="34" charset="0"/>
              </a:rPr>
              <a:t>a</a:t>
            </a:r>
            <a:r>
              <a:rPr lang="en-US" altLang="cs-CZ" sz="1500" b="0" dirty="0">
                <a:latin typeface="Trebuchet MS" pitchFamily="34" charset="0"/>
              </a:rPr>
              <a:t>)</a:t>
            </a:r>
            <a:endParaRPr lang="cs-CZ" altLang="cs-CZ" sz="1500" b="0" dirty="0">
              <a:latin typeface="Trebuchet MS" pitchFamily="34" charset="0"/>
            </a:endParaRPr>
          </a:p>
        </p:txBody>
      </p:sp>
      <p:pic>
        <p:nvPicPr>
          <p:cNvPr id="29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69" y="4127324"/>
            <a:ext cx="2921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883" y="6012837"/>
            <a:ext cx="269875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8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7903935" cy="607870"/>
          </a:xfrm>
        </p:spPr>
        <p:txBody>
          <a:bodyPr>
            <a:normAutofit/>
          </a:bodyPr>
          <a:lstStyle/>
          <a:p>
            <a:pPr algn="l" eaLnBrk="1" hangingPunct="1"/>
            <a:r>
              <a:rPr lang="cs-CZ" altLang="cs-CZ" sz="3200" u="sng" dirty="0">
                <a:solidFill>
                  <a:srgbClr val="0000B4"/>
                </a:solidFill>
                <a:latin typeface="Trebuchet MS" pitchFamily="34" charset="0"/>
              </a:rPr>
              <a:t>Dvojné kyvadlo:</a:t>
            </a:r>
            <a:r>
              <a:rPr lang="cs-CZ" altLang="cs-CZ" sz="2400" dirty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cs-CZ" altLang="cs-CZ" sz="2400" dirty="0" err="1">
                <a:solidFill>
                  <a:srgbClr val="0000B4"/>
                </a:solidFill>
                <a:latin typeface="Trebuchet MS" pitchFamily="34" charset="0"/>
              </a:rPr>
              <a:t>Peresova</a:t>
            </a:r>
            <a:r>
              <a:rPr lang="cs-CZ" altLang="cs-CZ" sz="2400" dirty="0">
                <a:solidFill>
                  <a:srgbClr val="0000B4"/>
                </a:solidFill>
                <a:latin typeface="Trebuchet MS" pitchFamily="34" charset="0"/>
              </a:rPr>
              <a:t> mřížka</a:t>
            </a:r>
            <a:endParaRPr lang="en-US" altLang="cs-CZ" sz="2400" dirty="0">
              <a:solidFill>
                <a:srgbClr val="0000B4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774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12" descr="Expo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69" y="4007757"/>
            <a:ext cx="2857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470991" y="332656"/>
            <a:ext cx="668813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000" b="0" u="sng" dirty="0">
                <a:solidFill>
                  <a:srgbClr val="0000B4"/>
                </a:solidFill>
                <a:latin typeface="Trebuchet MS" pitchFamily="34" charset="0"/>
              </a:rPr>
              <a:t>Klasicko-kvantová korespondence</a:t>
            </a:r>
          </a:p>
        </p:txBody>
      </p:sp>
      <p:grpSp>
        <p:nvGrpSpPr>
          <p:cNvPr id="5" name="Skupina 4"/>
          <p:cNvGrpSpPr/>
          <p:nvPr/>
        </p:nvGrpSpPr>
        <p:grpSpPr>
          <a:xfrm>
            <a:off x="1141413" y="3912577"/>
            <a:ext cx="7110775" cy="2440783"/>
            <a:chOff x="1141413" y="3912577"/>
            <a:chExt cx="7110775" cy="2440783"/>
          </a:xfrm>
        </p:grpSpPr>
        <p:sp>
          <p:nvSpPr>
            <p:cNvPr id="28676" name="Rectangle 9"/>
            <p:cNvSpPr>
              <a:spLocks noChangeArrowheads="1"/>
            </p:cNvSpPr>
            <p:nvPr/>
          </p:nvSpPr>
          <p:spPr bwMode="auto">
            <a:xfrm>
              <a:off x="1141413" y="5980298"/>
              <a:ext cx="282575" cy="165100"/>
            </a:xfrm>
            <a:prstGeom prst="rect">
              <a:avLst/>
            </a:prstGeom>
            <a:noFill/>
            <a:ln w="25400" algn="ctr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>
                <a:latin typeface="Arial" charset="0"/>
              </a:endParaRPr>
            </a:p>
          </p:txBody>
        </p:sp>
        <p:grpSp>
          <p:nvGrpSpPr>
            <p:cNvPr id="2" name="Skupina 1"/>
            <p:cNvGrpSpPr/>
            <p:nvPr/>
          </p:nvGrpSpPr>
          <p:grpSpPr>
            <a:xfrm>
              <a:off x="4341018" y="3912577"/>
              <a:ext cx="3911170" cy="2440783"/>
              <a:chOff x="4276725" y="904422"/>
              <a:chExt cx="3911170" cy="2440783"/>
            </a:xfrm>
          </p:grpSpPr>
          <p:pic>
            <p:nvPicPr>
              <p:cNvPr id="28677" name="Picture 10" descr="Export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64050" y="1037772"/>
                <a:ext cx="3429000" cy="228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5" name="Oval 24"/>
              <p:cNvSpPr>
                <a:spLocks noChangeArrowheads="1"/>
              </p:cNvSpPr>
              <p:nvPr/>
            </p:nvSpPr>
            <p:spPr bwMode="auto">
              <a:xfrm>
                <a:off x="4848225" y="3053897"/>
                <a:ext cx="106363" cy="107950"/>
              </a:xfrm>
              <a:prstGeom prst="ellipse">
                <a:avLst/>
              </a:prstGeom>
              <a:solidFill>
                <a:schemeClr val="tx1">
                  <a:alpha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latin typeface="Arial" charset="0"/>
                </a:endParaRPr>
              </a:p>
            </p:txBody>
          </p:sp>
          <p:sp>
            <p:nvSpPr>
              <p:cNvPr id="28686" name="Oval 25"/>
              <p:cNvSpPr>
                <a:spLocks noChangeArrowheads="1"/>
              </p:cNvSpPr>
              <p:nvPr/>
            </p:nvSpPr>
            <p:spPr bwMode="auto">
              <a:xfrm>
                <a:off x="5578475" y="2936422"/>
                <a:ext cx="106363" cy="107950"/>
              </a:xfrm>
              <a:prstGeom prst="ellipse">
                <a:avLst/>
              </a:prstGeom>
              <a:solidFill>
                <a:srgbClr val="FF0000">
                  <a:alpha val="79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latin typeface="Arial" charset="0"/>
                </a:endParaRPr>
              </a:p>
            </p:txBody>
          </p:sp>
          <p:sp>
            <p:nvSpPr>
              <p:cNvPr id="28687" name="Oval 26"/>
              <p:cNvSpPr>
                <a:spLocks noChangeArrowheads="1"/>
              </p:cNvSpPr>
              <p:nvPr/>
            </p:nvSpPr>
            <p:spPr bwMode="auto">
              <a:xfrm>
                <a:off x="7273925" y="1380672"/>
                <a:ext cx="106363" cy="107950"/>
              </a:xfrm>
              <a:prstGeom prst="ellipse">
                <a:avLst/>
              </a:prstGeom>
              <a:solidFill>
                <a:srgbClr val="00B050">
                  <a:alpha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latin typeface="Arial" charset="0"/>
                </a:endParaRPr>
              </a:p>
            </p:txBody>
          </p:sp>
          <p:sp>
            <p:nvSpPr>
              <p:cNvPr id="28688" name="Rectangle 29"/>
              <p:cNvSpPr>
                <a:spLocks noChangeArrowheads="1"/>
              </p:cNvSpPr>
              <p:nvPr/>
            </p:nvSpPr>
            <p:spPr bwMode="auto">
              <a:xfrm>
                <a:off x="7113543" y="904422"/>
                <a:ext cx="438150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cs-CZ" sz="1600" dirty="0">
                    <a:solidFill>
                      <a:srgbClr val="00B050"/>
                    </a:solidFill>
                    <a:latin typeface="Arial" charset="0"/>
                  </a:rPr>
                  <a:t>(c)</a:t>
                </a:r>
                <a:endParaRPr lang="cs-CZ" altLang="cs-CZ" sz="1600" dirty="0">
                  <a:solidFill>
                    <a:srgbClr val="00B050"/>
                  </a:solidFill>
                  <a:latin typeface="Arial" charset="0"/>
                </a:endParaRPr>
              </a:p>
            </p:txBody>
          </p:sp>
          <p:sp>
            <p:nvSpPr>
              <p:cNvPr id="28689" name="Rectangle 30"/>
              <p:cNvSpPr>
                <a:spLocks noChangeArrowheads="1"/>
              </p:cNvSpPr>
              <p:nvPr/>
            </p:nvSpPr>
            <p:spPr bwMode="auto">
              <a:xfrm>
                <a:off x="4686300" y="2712585"/>
                <a:ext cx="444500" cy="338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cs-CZ" sz="1600">
                    <a:latin typeface="Trebuchet MS" pitchFamily="34" charset="0"/>
                  </a:rPr>
                  <a:t>(a)</a:t>
                </a:r>
                <a:endParaRPr lang="cs-CZ" altLang="cs-CZ" sz="1600">
                  <a:latin typeface="Trebuchet MS" pitchFamily="34" charset="0"/>
                </a:endParaRPr>
              </a:p>
            </p:txBody>
          </p:sp>
          <p:sp>
            <p:nvSpPr>
              <p:cNvPr id="28690" name="Rectangle 31"/>
              <p:cNvSpPr>
                <a:spLocks noChangeArrowheads="1"/>
              </p:cNvSpPr>
              <p:nvPr/>
            </p:nvSpPr>
            <p:spPr bwMode="auto">
              <a:xfrm>
                <a:off x="5391150" y="2576060"/>
                <a:ext cx="450850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cs-CZ" sz="1600" dirty="0">
                    <a:solidFill>
                      <a:srgbClr val="FF0000"/>
                    </a:solidFill>
                    <a:latin typeface="Trebuchet MS" pitchFamily="34" charset="0"/>
                  </a:rPr>
                  <a:t>(b)</a:t>
                </a:r>
                <a:endParaRPr lang="cs-CZ" altLang="cs-CZ" sz="1600" dirty="0">
                  <a:solidFill>
                    <a:srgbClr val="FF0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8691" name="Rectangle 32"/>
              <p:cNvSpPr>
                <a:spLocks noChangeArrowheads="1"/>
              </p:cNvSpPr>
              <p:nvPr/>
            </p:nvSpPr>
            <p:spPr bwMode="auto">
              <a:xfrm>
                <a:off x="4749800" y="1217160"/>
                <a:ext cx="3092450" cy="1963737"/>
              </a:xfrm>
              <a:prstGeom prst="rect">
                <a:avLst/>
              </a:prstGeom>
              <a:noFill/>
              <a:ln w="25400" algn="ctr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latin typeface="Arial" charset="0"/>
                </a:endParaRPr>
              </a:p>
            </p:txBody>
          </p:sp>
          <p:sp>
            <p:nvSpPr>
              <p:cNvPr id="465953" name="Text Box 33"/>
              <p:cNvSpPr txBox="1">
                <a:spLocks noChangeArrowheads="1"/>
              </p:cNvSpPr>
              <p:nvPr/>
            </p:nvSpPr>
            <p:spPr bwMode="auto">
              <a:xfrm rot="-5400000">
                <a:off x="4279107" y="1864066"/>
                <a:ext cx="1363662" cy="488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cs-CZ" sz="1300" b="0" dirty="0">
                    <a:latin typeface="Trebuchet MS" pitchFamily="34" charset="0"/>
                  </a:rPr>
                  <a:t>Harmonic</a:t>
                </a:r>
                <a:r>
                  <a:rPr lang="cs-CZ" altLang="cs-CZ" sz="1300" b="0" dirty="0" err="1">
                    <a:latin typeface="Trebuchet MS" pitchFamily="34" charset="0"/>
                  </a:rPr>
                  <a:t>ká</a:t>
                </a:r>
                <a:r>
                  <a:rPr lang="en-US" altLang="cs-CZ" sz="1300" b="0" dirty="0">
                    <a:latin typeface="Trebuchet MS" pitchFamily="34" charset="0"/>
                  </a:rPr>
                  <a:t> </a:t>
                </a:r>
                <a:r>
                  <a:rPr lang="en-US" altLang="cs-CZ" sz="1300" b="0" dirty="0" err="1">
                    <a:latin typeface="Trebuchet MS" pitchFamily="34" charset="0"/>
                  </a:rPr>
                  <a:t>approxima</a:t>
                </a:r>
                <a:r>
                  <a:rPr lang="cs-CZ" altLang="cs-CZ" sz="1300" b="0" dirty="0" err="1">
                    <a:latin typeface="Trebuchet MS" pitchFamily="34" charset="0"/>
                  </a:rPr>
                  <a:t>ce</a:t>
                </a:r>
                <a:endParaRPr lang="cs-CZ" altLang="cs-CZ" sz="1300" b="0" dirty="0">
                  <a:latin typeface="Trebuchet MS" pitchFamily="34" charset="0"/>
                </a:endParaRPr>
              </a:p>
            </p:txBody>
          </p:sp>
          <p:sp>
            <p:nvSpPr>
              <p:cNvPr id="465954" name="Text Box 34"/>
              <p:cNvSpPr txBox="1">
                <a:spLocks noChangeArrowheads="1"/>
              </p:cNvSpPr>
              <p:nvPr/>
            </p:nvSpPr>
            <p:spPr bwMode="auto">
              <a:xfrm rot="16200000">
                <a:off x="4806178" y="1819505"/>
                <a:ext cx="1611313" cy="293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1300" b="0" dirty="0">
                    <a:solidFill>
                      <a:srgbClr val="FF0000"/>
                    </a:solidFill>
                    <a:latin typeface="Trebuchet MS" pitchFamily="34" charset="0"/>
                  </a:rPr>
                  <a:t>Tady vládne chaos</a:t>
                </a:r>
              </a:p>
            </p:txBody>
          </p:sp>
          <p:sp>
            <p:nvSpPr>
              <p:cNvPr id="465955" name="Text Box 35"/>
              <p:cNvSpPr txBox="1">
                <a:spLocks noChangeArrowheads="1"/>
              </p:cNvSpPr>
              <p:nvPr/>
            </p:nvSpPr>
            <p:spPr bwMode="auto">
              <a:xfrm rot="16200000">
                <a:off x="7072313" y="1995079"/>
                <a:ext cx="1938337" cy="290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 type="none" w="sm" len="sm"/>
                    <a:tailEnd type="none" w="lg" len="med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1300" b="0" dirty="0">
                    <a:solidFill>
                      <a:srgbClr val="00B050"/>
                    </a:solidFill>
                    <a:latin typeface="Trebuchet MS" pitchFamily="34" charset="0"/>
                  </a:rPr>
                  <a:t>Převládající rotace</a:t>
                </a:r>
              </a:p>
            </p:txBody>
          </p:sp>
          <p:pic>
            <p:nvPicPr>
              <p:cNvPr id="28696" name="Picture 3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18020" y="3054693"/>
                <a:ext cx="269875" cy="290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97" name="Picture 4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6725" y="1091747"/>
                <a:ext cx="292100" cy="355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04" name="Oval 26"/>
              <p:cNvSpPr>
                <a:spLocks noChangeArrowheads="1"/>
              </p:cNvSpPr>
              <p:nvPr/>
            </p:nvSpPr>
            <p:spPr bwMode="auto">
              <a:xfrm>
                <a:off x="7285038" y="2658610"/>
                <a:ext cx="106362" cy="107950"/>
              </a:xfrm>
              <a:prstGeom prst="ellipse">
                <a:avLst/>
              </a:prstGeom>
              <a:solidFill>
                <a:srgbClr val="00B050">
                  <a:alpha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Century Gothic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Century Gothic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entury Gothic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Century Gothic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entury Gothic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latin typeface="Arial" charset="0"/>
                </a:endParaRPr>
              </a:p>
            </p:txBody>
          </p:sp>
        </p:grpSp>
        <p:cxnSp>
          <p:nvCxnSpPr>
            <p:cNvPr id="28705" name="Přímá spojovací šipka 34"/>
            <p:cNvCxnSpPr>
              <a:cxnSpLocks noChangeShapeType="1"/>
              <a:stCxn id="28676" idx="3"/>
            </p:cNvCxnSpPr>
            <p:nvPr/>
          </p:nvCxnSpPr>
          <p:spPr bwMode="auto">
            <a:xfrm flipV="1">
              <a:off x="1423988" y="5347063"/>
              <a:ext cx="3390105" cy="715785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 type="oval" w="sm" len="sm"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36" name="Přímá spojnice 35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69" y="4127324"/>
            <a:ext cx="2921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883" y="6012837"/>
            <a:ext cx="269875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" name="Skupina 45"/>
          <p:cNvGrpSpPr/>
          <p:nvPr/>
        </p:nvGrpSpPr>
        <p:grpSpPr>
          <a:xfrm>
            <a:off x="4234589" y="1236754"/>
            <a:ext cx="4519479" cy="2405033"/>
            <a:chOff x="611321" y="3557847"/>
            <a:chExt cx="4519479" cy="2405033"/>
          </a:xfrm>
        </p:grpSpPr>
        <p:pic>
          <p:nvPicPr>
            <p:cNvPr id="48" name="Picture 4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4075" y="5670492"/>
              <a:ext cx="269875" cy="290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0" descr="C:\Users\Pavel\Desktop\Graph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475" y="3557847"/>
              <a:ext cx="3244850" cy="2405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TextovéPole 30"/>
            <p:cNvSpPr txBox="1">
              <a:spLocks noChangeArrowheads="1"/>
            </p:cNvSpPr>
            <p:nvPr/>
          </p:nvSpPr>
          <p:spPr bwMode="auto">
            <a:xfrm rot="16200000">
              <a:off x="58077" y="4445475"/>
              <a:ext cx="1446213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600" b="0" dirty="0" err="1">
                  <a:latin typeface="Trebuchet MS" panose="020B0603020202020204" pitchFamily="34" charset="0"/>
                </a:rPr>
                <a:t>regularit</a:t>
              </a:r>
              <a:r>
                <a:rPr lang="cs-CZ" altLang="cs-CZ" sz="1600" b="0" dirty="0">
                  <a:latin typeface="Trebuchet MS" panose="020B0603020202020204" pitchFamily="34" charset="0"/>
                </a:rPr>
                <a:t>a</a:t>
              </a:r>
            </a:p>
          </p:txBody>
        </p:sp>
        <p:sp>
          <p:nvSpPr>
            <p:cNvPr id="51" name="TextovéPole 31"/>
            <p:cNvSpPr txBox="1">
              <a:spLocks noChangeArrowheads="1"/>
            </p:cNvSpPr>
            <p:nvPr/>
          </p:nvSpPr>
          <p:spPr bwMode="auto">
            <a:xfrm>
              <a:off x="4290241" y="4410528"/>
              <a:ext cx="465138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600" i="1" dirty="0" err="1">
                  <a:latin typeface="Arial" charset="0"/>
                </a:rPr>
                <a:t>f</a:t>
              </a:r>
              <a:r>
                <a:rPr lang="en-US" altLang="cs-CZ" sz="1600" baseline="-25000" dirty="0" err="1">
                  <a:latin typeface="Arial" charset="0"/>
                </a:rPr>
                <a:t>reg</a:t>
              </a:r>
              <a:endParaRPr lang="cs-CZ" altLang="cs-CZ" sz="1600" baseline="-25000" dirty="0">
                <a:latin typeface="Arial" charset="0"/>
              </a:endParaRPr>
            </a:p>
          </p:txBody>
        </p:sp>
        <p:sp>
          <p:nvSpPr>
            <p:cNvPr id="52" name="TextovéPole 32"/>
            <p:cNvSpPr txBox="1">
              <a:spLocks noChangeArrowheads="1"/>
            </p:cNvSpPr>
            <p:nvPr/>
          </p:nvSpPr>
          <p:spPr bwMode="auto">
            <a:xfrm>
              <a:off x="3981450" y="3767768"/>
              <a:ext cx="11366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600" dirty="0">
                  <a:solidFill>
                    <a:srgbClr val="FF0000"/>
                  </a:solidFill>
                  <a:latin typeface="Symbol" pitchFamily="18" charset="2"/>
                </a:rPr>
                <a:t>a</a:t>
              </a:r>
              <a:r>
                <a:rPr lang="en-US" altLang="cs-CZ" sz="1600" dirty="0">
                  <a:solidFill>
                    <a:srgbClr val="FF0000"/>
                  </a:solidFill>
                  <a:latin typeface="Arial" charset="0"/>
                </a:rPr>
                <a:t> - 1</a:t>
              </a:r>
              <a:endParaRPr lang="cs-CZ" altLang="cs-CZ" sz="1600" dirty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53" name="TextovéPole 33"/>
            <p:cNvSpPr txBox="1">
              <a:spLocks noChangeArrowheads="1"/>
            </p:cNvSpPr>
            <p:nvPr/>
          </p:nvSpPr>
          <p:spPr bwMode="auto">
            <a:xfrm>
              <a:off x="3992563" y="4068577"/>
              <a:ext cx="1138237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600" dirty="0">
                  <a:solidFill>
                    <a:srgbClr val="339933"/>
                  </a:solidFill>
                  <a:latin typeface="Arial" charset="0"/>
                </a:rPr>
                <a:t>1 - </a:t>
              </a:r>
              <a:r>
                <a:rPr lang="en-US" altLang="cs-CZ" sz="1600" dirty="0">
                  <a:solidFill>
                    <a:srgbClr val="339933"/>
                  </a:solidFill>
                  <a:latin typeface="Symbol" pitchFamily="18" charset="2"/>
                </a:rPr>
                <a:t>w</a:t>
              </a:r>
              <a:endParaRPr lang="cs-CZ" altLang="cs-CZ" sz="1600" dirty="0">
                <a:solidFill>
                  <a:srgbClr val="339933"/>
                </a:solidFill>
                <a:latin typeface="Arial" charset="0"/>
              </a:endParaRPr>
            </a:p>
          </p:txBody>
        </p:sp>
        <p:sp>
          <p:nvSpPr>
            <p:cNvPr id="54" name="TextovéPole 36"/>
            <p:cNvSpPr txBox="1">
              <a:spLocks noChangeArrowheads="1"/>
            </p:cNvSpPr>
            <p:nvPr/>
          </p:nvSpPr>
          <p:spPr bwMode="auto">
            <a:xfrm>
              <a:off x="1487488" y="3634774"/>
              <a:ext cx="197961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0" dirty="0">
                  <a:latin typeface="Trebuchet MS" pitchFamily="34" charset="0"/>
                </a:rPr>
                <a:t>Klasické i kvantové míry chaosu</a:t>
              </a:r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674569" y="1067477"/>
            <a:ext cx="3352800" cy="2826299"/>
            <a:chOff x="4815681" y="3581081"/>
            <a:chExt cx="3352800" cy="2826299"/>
          </a:xfrm>
        </p:grpSpPr>
        <p:pic>
          <p:nvPicPr>
            <p:cNvPr id="55" name="Picture 12" descr="Graph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5681" y="3676880"/>
              <a:ext cx="1525587" cy="152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13" descr="Graph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7268" y="4881793"/>
              <a:ext cx="1525588" cy="1525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14" descr="Graph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2893" y="3665768"/>
              <a:ext cx="1525588" cy="1525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17" descr="Graph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1143" y="4880205"/>
              <a:ext cx="1525588" cy="152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" name="Text Box 18"/>
            <p:cNvSpPr txBox="1">
              <a:spLocks noChangeArrowheads="1"/>
            </p:cNvSpPr>
            <p:nvPr/>
          </p:nvSpPr>
          <p:spPr bwMode="auto">
            <a:xfrm>
              <a:off x="5007629" y="3953165"/>
              <a:ext cx="118333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600" dirty="0">
                  <a:latin typeface="Trebuchet MS" pitchFamily="34" charset="0"/>
                </a:rPr>
                <a:t>(a) </a:t>
              </a:r>
              <a:r>
                <a:rPr lang="cs-CZ" altLang="cs-CZ" sz="1600" dirty="0">
                  <a:latin typeface="Trebuchet MS" pitchFamily="34" charset="0"/>
                </a:rPr>
                <a:t>stabilní</a:t>
              </a:r>
            </a:p>
          </p:txBody>
        </p:sp>
        <p:sp>
          <p:nvSpPr>
            <p:cNvPr id="60" name="Text Box 19"/>
            <p:cNvSpPr txBox="1">
              <a:spLocks noChangeArrowheads="1"/>
            </p:cNvSpPr>
            <p:nvPr/>
          </p:nvSpPr>
          <p:spPr bwMode="auto">
            <a:xfrm>
              <a:off x="4892122" y="5137825"/>
              <a:ext cx="13901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600" dirty="0">
                  <a:solidFill>
                    <a:srgbClr val="FF0000"/>
                  </a:solidFill>
                  <a:latin typeface="Trebuchet MS" pitchFamily="34" charset="0"/>
                </a:rPr>
                <a:t>(b) chaotic</a:t>
              </a:r>
              <a:r>
                <a:rPr lang="cs-CZ" altLang="cs-CZ" sz="1600" dirty="0" err="1">
                  <a:solidFill>
                    <a:srgbClr val="FF0000"/>
                  </a:solidFill>
                  <a:latin typeface="Trebuchet MS" pitchFamily="34" charset="0"/>
                </a:rPr>
                <a:t>ký</a:t>
              </a:r>
              <a:endParaRPr lang="cs-CZ" altLang="cs-CZ" sz="1600" dirty="0">
                <a:solidFill>
                  <a:srgbClr val="FF0000"/>
                </a:solidFill>
                <a:latin typeface="Trebuchet MS" pitchFamily="34" charset="0"/>
              </a:endParaRPr>
            </a:p>
          </p:txBody>
        </p:sp>
        <p:sp>
          <p:nvSpPr>
            <p:cNvPr id="61" name="Text Box 20"/>
            <p:cNvSpPr txBox="1">
              <a:spLocks noChangeArrowheads="1"/>
            </p:cNvSpPr>
            <p:nvPr/>
          </p:nvSpPr>
          <p:spPr bwMode="auto">
            <a:xfrm>
              <a:off x="6663826" y="3581081"/>
              <a:ext cx="122020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600" dirty="0">
                  <a:solidFill>
                    <a:srgbClr val="00B050"/>
                  </a:solidFill>
                  <a:latin typeface="Trebuchet MS" pitchFamily="34" charset="0"/>
                </a:rPr>
                <a:t>(c) </a:t>
              </a:r>
              <a:r>
                <a:rPr lang="cs-CZ" altLang="cs-CZ" sz="1600" dirty="0">
                  <a:solidFill>
                    <a:srgbClr val="00B050"/>
                  </a:solidFill>
                  <a:latin typeface="Trebuchet MS" pitchFamily="34" charset="0"/>
                </a:rPr>
                <a:t>smíšený</a:t>
              </a:r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6514014" y="312636"/>
            <a:ext cx="2516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00B4"/>
                </a:solidFill>
                <a:latin typeface="Trebuchet MS" panose="020B0603020202020204" pitchFamily="34" charset="0"/>
              </a:rPr>
              <a:t>(Rozšířená </a:t>
            </a:r>
            <a:r>
              <a:rPr lang="cs-CZ" b="1" dirty="0" err="1">
                <a:solidFill>
                  <a:srgbClr val="0000B4"/>
                </a:solidFill>
                <a:latin typeface="Trebuchet MS" panose="020B0603020202020204" pitchFamily="34" charset="0"/>
              </a:rPr>
              <a:t>Bohigasova</a:t>
            </a:r>
            <a:r>
              <a:rPr lang="cs-CZ" b="1" dirty="0">
                <a:solidFill>
                  <a:srgbClr val="0000B4"/>
                </a:solidFill>
                <a:latin typeface="Trebuchet MS" panose="020B0603020202020204" pitchFamily="34" charset="0"/>
              </a:rPr>
              <a:t> hypotéza)</a:t>
            </a:r>
          </a:p>
        </p:txBody>
      </p:sp>
    </p:spTree>
    <p:extLst>
      <p:ext uri="{BB962C8B-B14F-4D97-AF65-F5344CB8AC3E}">
        <p14:creationId xmlns:p14="http://schemas.microsoft.com/office/powerpoint/2010/main" val="341390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482725"/>
            <a:ext cx="5673725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 descr="3d_fot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163" y="4624388"/>
            <a:ext cx="2478087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5" y="4665663"/>
            <a:ext cx="18462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1536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38" y="5627688"/>
            <a:ext cx="1533525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sp>
        <p:nvSpPr>
          <p:cNvPr id="15366" name="Text Box 8"/>
          <p:cNvSpPr txBox="1">
            <a:spLocks noChangeArrowheads="1"/>
          </p:cNvSpPr>
          <p:nvPr/>
        </p:nvSpPr>
        <p:spPr bwMode="auto">
          <a:xfrm>
            <a:off x="1349375" y="4878388"/>
            <a:ext cx="2514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b="0" dirty="0" err="1">
                <a:latin typeface="Trebuchet MS" pitchFamily="34" charset="0"/>
              </a:rPr>
              <a:t>Schrödinge</a:t>
            </a:r>
            <a:r>
              <a:rPr lang="en-US" altLang="cs-CZ" sz="1500" b="0" dirty="0">
                <a:latin typeface="Trebuchet MS" pitchFamily="34" charset="0"/>
              </a:rPr>
              <a:t>r</a:t>
            </a:r>
            <a:r>
              <a:rPr lang="cs-CZ" altLang="cs-CZ" sz="1500" b="0" dirty="0">
                <a:latin typeface="Trebuchet MS" pitchFamily="34" charset="0"/>
              </a:rPr>
              <a:t>ova rovnice: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b="0" dirty="0">
                <a:latin typeface="Trebuchet MS" pitchFamily="34" charset="0"/>
              </a:rPr>
              <a:t>(pro vlnovou funkci)</a:t>
            </a:r>
          </a:p>
        </p:txBody>
      </p:sp>
      <p:sp>
        <p:nvSpPr>
          <p:cNvPr id="15367" name="Text Box 9"/>
          <p:cNvSpPr txBox="1">
            <a:spLocks noChangeArrowheads="1"/>
          </p:cNvSpPr>
          <p:nvPr/>
        </p:nvSpPr>
        <p:spPr bwMode="auto">
          <a:xfrm>
            <a:off x="1338263" y="5526948"/>
            <a:ext cx="25146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b="0" dirty="0" err="1">
                <a:latin typeface="Trebuchet MS" pitchFamily="34" charset="0"/>
              </a:rPr>
              <a:t>Helmholtzova</a:t>
            </a:r>
            <a:r>
              <a:rPr lang="cs-CZ" altLang="cs-CZ" sz="1500" b="0" dirty="0">
                <a:latin typeface="Trebuchet MS" pitchFamily="34" charset="0"/>
              </a:rPr>
              <a:t> rovnice: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b="0" dirty="0">
                <a:latin typeface="Trebuchet MS" pitchFamily="34" charset="0"/>
              </a:rPr>
              <a:t>(pro intenzitu elektrického pole)</a:t>
            </a:r>
          </a:p>
        </p:txBody>
      </p:sp>
      <p:sp>
        <p:nvSpPr>
          <p:cNvPr id="15368" name="Rectangle 10"/>
          <p:cNvSpPr>
            <a:spLocks noChangeArrowheads="1"/>
          </p:cNvSpPr>
          <p:nvPr/>
        </p:nvSpPr>
        <p:spPr bwMode="auto">
          <a:xfrm>
            <a:off x="1219200" y="4659313"/>
            <a:ext cx="4702175" cy="1622425"/>
          </a:xfrm>
          <a:prstGeom prst="rect">
            <a:avLst/>
          </a:prstGeom>
          <a:noFill/>
          <a:ln w="19050">
            <a:solidFill>
              <a:srgbClr val="FFCC00"/>
            </a:solidFill>
            <a:miter lim="800000"/>
            <a:headEnd type="none" w="sm" len="sm"/>
            <a:tailEnd type="non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itchFamily="34" charset="0"/>
            </a:endParaRPr>
          </a:p>
        </p:txBody>
      </p:sp>
      <p:graphicFrame>
        <p:nvGraphicFramePr>
          <p:cNvPr id="15369" name="Object 11"/>
          <p:cNvGraphicFramePr>
            <a:graphicFrameLocks noGrp="1" noChangeAspect="1"/>
          </p:cNvGraphicFramePr>
          <p:nvPr>
            <p:ph/>
          </p:nvPr>
        </p:nvGraphicFramePr>
        <p:xfrm>
          <a:off x="7153275" y="666750"/>
          <a:ext cx="1395413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Image" r:id="rId8" imgW="5079365" imgH="3555556" progId="Photoshop.Image.8">
                  <p:embed/>
                </p:oleObj>
              </mc:Choice>
              <mc:Fallback>
                <p:oleObj name="Image" r:id="rId8" imgW="5079365" imgH="3555556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3275" y="666750"/>
                        <a:ext cx="1395413" cy="976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000080"/>
                            </a:solidFill>
                            <a:miter lim="800000"/>
                            <a:headEnd type="none" w="sm" len="sm"/>
                            <a:tailEnd type="none" w="lg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70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5235575"/>
            <a:ext cx="669925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pic>
        <p:nvPicPr>
          <p:cNvPr id="15371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5984875"/>
            <a:ext cx="6905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sp>
        <p:nvSpPr>
          <p:cNvPr id="15372" name="Text Box 15"/>
          <p:cNvSpPr txBox="1">
            <a:spLocks noChangeArrowheads="1"/>
          </p:cNvSpPr>
          <p:nvPr/>
        </p:nvSpPr>
        <p:spPr bwMode="auto">
          <a:xfrm>
            <a:off x="467544" y="332656"/>
            <a:ext cx="55419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200" b="0" u="sng" dirty="0">
                <a:solidFill>
                  <a:srgbClr val="0000B4"/>
                </a:solidFill>
                <a:latin typeface="Trebuchet MS" pitchFamily="34" charset="0"/>
              </a:rPr>
              <a:t>Kulečníky a rezonátory</a:t>
            </a:r>
          </a:p>
        </p:txBody>
      </p:sp>
      <p:sp>
        <p:nvSpPr>
          <p:cNvPr id="15374" name="Obdélník 16"/>
          <p:cNvSpPr>
            <a:spLocks noChangeArrowheads="1"/>
          </p:cNvSpPr>
          <p:nvPr/>
        </p:nvSpPr>
        <p:spPr bwMode="auto">
          <a:xfrm>
            <a:off x="4954588" y="1343025"/>
            <a:ext cx="1874837" cy="324008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cxnSp>
        <p:nvCxnSpPr>
          <p:cNvPr id="17" name="Přímá spojnice 16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5354460" y="2365559"/>
            <a:ext cx="346601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Trebuchet MS" panose="020B0603020202020204" pitchFamily="34" charset="0"/>
              </a:rPr>
              <a:t>Spojitou dynamiku lze převést na diskrétní zobrazení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Trebuchet MS" panose="020B0603020202020204" pitchFamily="34" charset="0"/>
              </a:rPr>
              <a:t>Chaotičnost nezávisí na rychlosti (energii)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latin typeface="Trebuchet MS" panose="020B0603020202020204" pitchFamily="34" charset="0"/>
              </a:rPr>
              <a:t>Lze studovat jednoduše teoreticky i experimentálně</a:t>
            </a:r>
          </a:p>
        </p:txBody>
      </p:sp>
    </p:spTree>
    <p:extLst>
      <p:ext uri="{BB962C8B-B14F-4D97-AF65-F5344CB8AC3E}">
        <p14:creationId xmlns:p14="http://schemas.microsoft.com/office/powerpoint/2010/main" val="1862117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" y="232725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000" dirty="0">
                <a:solidFill>
                  <a:srgbClr val="0000B4"/>
                </a:solidFill>
                <a:latin typeface="Trebuchet MS" pitchFamily="34" charset="0"/>
              </a:rPr>
              <a:t>Dvojité kyvadlo</a:t>
            </a:r>
          </a:p>
        </p:txBody>
      </p:sp>
      <p:pic>
        <p:nvPicPr>
          <p:cNvPr id="3" name="Double_Pendulu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7717" y="1123407"/>
            <a:ext cx="8021652" cy="53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9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8" y="1282700"/>
            <a:ext cx="433705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693738"/>
            <a:ext cx="1370012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1530350"/>
            <a:ext cx="3459162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7312025" y="1890713"/>
            <a:ext cx="914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rgbClr val="CC3300"/>
                </a:solidFill>
                <a:latin typeface="Trebuchet MS" pitchFamily="34" charset="0"/>
              </a:rPr>
              <a:t>GOE</a:t>
            </a:r>
          </a:p>
        </p:txBody>
      </p:sp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1963801" y="5942061"/>
            <a:ext cx="29797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CC3300"/>
                </a:solidFill>
                <a:latin typeface="Trebuchet MS" pitchFamily="34" charset="0"/>
              </a:rPr>
              <a:t>Korelační matice</a:t>
            </a:r>
          </a:p>
        </p:txBody>
      </p:sp>
      <p:pic>
        <p:nvPicPr>
          <p:cNvPr id="1741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039" y="5160169"/>
            <a:ext cx="2147888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Rectangle 9"/>
          <p:cNvSpPr>
            <a:spLocks noChangeArrowheads="1"/>
          </p:cNvSpPr>
          <p:nvPr/>
        </p:nvSpPr>
        <p:spPr bwMode="auto">
          <a:xfrm>
            <a:off x="5573486" y="6523310"/>
            <a:ext cx="3246986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300" b="0" dirty="0">
                <a:latin typeface="Book Antiqua" panose="02040602050305030304" pitchFamily="18" charset="0"/>
              </a:rPr>
              <a:t>P. Šeba, </a:t>
            </a:r>
            <a:r>
              <a:rPr lang="cs-CZ" altLang="cs-CZ" sz="1300" b="0" dirty="0" err="1">
                <a:latin typeface="Book Antiqua" panose="02040602050305030304" pitchFamily="18" charset="0"/>
              </a:rPr>
              <a:t>Phys</a:t>
            </a:r>
            <a:r>
              <a:rPr lang="cs-CZ" altLang="cs-CZ" sz="1300" b="0" dirty="0">
                <a:latin typeface="Book Antiqua" panose="02040602050305030304" pitchFamily="18" charset="0"/>
              </a:rPr>
              <a:t>. </a:t>
            </a:r>
            <a:r>
              <a:rPr lang="cs-CZ" altLang="cs-CZ" sz="1300" b="0" dirty="0" err="1">
                <a:latin typeface="Book Antiqua" panose="02040602050305030304" pitchFamily="18" charset="0"/>
              </a:rPr>
              <a:t>Rev</a:t>
            </a:r>
            <a:r>
              <a:rPr lang="cs-CZ" altLang="cs-CZ" sz="1300" b="0" dirty="0">
                <a:latin typeface="Book Antiqua" panose="02040602050305030304" pitchFamily="18" charset="0"/>
              </a:rPr>
              <a:t>. </a:t>
            </a:r>
            <a:r>
              <a:rPr lang="cs-CZ" altLang="cs-CZ" sz="1300" b="0" dirty="0" err="1">
                <a:latin typeface="Book Antiqua" panose="02040602050305030304" pitchFamily="18" charset="0"/>
              </a:rPr>
              <a:t>Lett</a:t>
            </a:r>
            <a:r>
              <a:rPr lang="cs-CZ" altLang="cs-CZ" sz="1300" b="0" dirty="0">
                <a:latin typeface="Book Antiqua" panose="02040602050305030304" pitchFamily="18" charset="0"/>
              </a:rPr>
              <a:t>. </a:t>
            </a:r>
            <a:r>
              <a:rPr lang="cs-CZ" altLang="cs-CZ" sz="1300" dirty="0">
                <a:latin typeface="Book Antiqua" panose="02040602050305030304" pitchFamily="18" charset="0"/>
              </a:rPr>
              <a:t>91</a:t>
            </a:r>
            <a:r>
              <a:rPr lang="cs-CZ" altLang="cs-CZ" sz="1300" b="0" dirty="0">
                <a:latin typeface="Book Antiqua" panose="02040602050305030304" pitchFamily="18" charset="0"/>
              </a:rPr>
              <a:t> (2003), 198104</a:t>
            </a:r>
          </a:p>
        </p:txBody>
      </p:sp>
      <p:pic>
        <p:nvPicPr>
          <p:cNvPr id="17417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738" y="3970338"/>
            <a:ext cx="3443287" cy="237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</p:pic>
      <p:sp>
        <p:nvSpPr>
          <p:cNvPr id="17418" name="Text Box 11"/>
          <p:cNvSpPr txBox="1">
            <a:spLocks noChangeArrowheads="1"/>
          </p:cNvSpPr>
          <p:nvPr/>
        </p:nvSpPr>
        <p:spPr bwMode="auto">
          <a:xfrm>
            <a:off x="467543" y="332655"/>
            <a:ext cx="62815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200" b="0" u="sng" dirty="0">
                <a:solidFill>
                  <a:srgbClr val="0000B4"/>
                </a:solidFill>
                <a:latin typeface="Trebuchet MS" pitchFamily="34" charset="0"/>
              </a:rPr>
              <a:t>Aplikace teorie náhodných matic</a:t>
            </a:r>
          </a:p>
        </p:txBody>
      </p:sp>
      <p:cxnSp>
        <p:nvCxnSpPr>
          <p:cNvPr id="12" name="Přímá spojnice 11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536824" y="917430"/>
            <a:ext cx="4688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00B4"/>
                </a:solidFill>
                <a:latin typeface="Trebuchet MS" panose="020B0603020202020204" pitchFamily="34" charset="0"/>
              </a:rPr>
              <a:t>Korelační analýza EEG signálu</a:t>
            </a:r>
          </a:p>
        </p:txBody>
      </p:sp>
    </p:spTree>
    <p:extLst>
      <p:ext uri="{BB962C8B-B14F-4D97-AF65-F5344CB8AC3E}">
        <p14:creationId xmlns:p14="http://schemas.microsoft.com/office/powerpoint/2010/main" val="39145568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637201" y="182880"/>
            <a:ext cx="59213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000" cap="small" dirty="0">
                <a:solidFill>
                  <a:srgbClr val="0000B4"/>
                </a:solidFill>
                <a:latin typeface="Trebuchet MS" panose="020B0603020202020204" pitchFamily="34" charset="0"/>
              </a:rPr>
              <a:t>Díky za pozornost</a:t>
            </a:r>
          </a:p>
        </p:txBody>
      </p:sp>
      <p:grpSp>
        <p:nvGrpSpPr>
          <p:cNvPr id="16" name="Skupina 15"/>
          <p:cNvGrpSpPr/>
          <p:nvPr/>
        </p:nvGrpSpPr>
        <p:grpSpPr>
          <a:xfrm>
            <a:off x="0" y="1913845"/>
            <a:ext cx="9144000" cy="1754841"/>
            <a:chOff x="0" y="1913845"/>
            <a:chExt cx="9144000" cy="1754841"/>
          </a:xfrm>
        </p:grpSpPr>
        <p:sp>
          <p:nvSpPr>
            <p:cNvPr id="6" name="Obdélník 5"/>
            <p:cNvSpPr/>
            <p:nvPr/>
          </p:nvSpPr>
          <p:spPr>
            <a:xfrm>
              <a:off x="0" y="1913845"/>
              <a:ext cx="9144000" cy="1754841"/>
            </a:xfrm>
            <a:prstGeom prst="rect">
              <a:avLst/>
            </a:prstGeom>
          </p:spPr>
          <p:txBody>
            <a:bodyPr wrap="square" lIns="99569" tIns="49785" rIns="99569" bIns="49785">
              <a:spAutoFit/>
            </a:bodyPr>
            <a:lstStyle/>
            <a:p>
              <a:pPr algn="ctr"/>
              <a:r>
                <a:rPr lang="cs-CZ" sz="4000" dirty="0">
                  <a:latin typeface="Trebuchet MS" panose="020B0603020202020204" pitchFamily="34" charset="0"/>
                  <a:ea typeface="Times New Roman"/>
                </a:rPr>
                <a:t>Klasický </a:t>
              </a:r>
              <a:r>
                <a:rPr lang="en-US" sz="4000" dirty="0">
                  <a:latin typeface="Trebuchet MS" panose="020B0603020202020204" pitchFamily="34" charset="0"/>
                  <a:ea typeface="Times New Roman"/>
                </a:rPr>
                <a:t>a </a:t>
              </a:r>
              <a:r>
                <a:rPr lang="en-US" sz="4000" dirty="0" err="1">
                  <a:latin typeface="Trebuchet MS" panose="020B0603020202020204" pitchFamily="34" charset="0"/>
                  <a:ea typeface="Times New Roman"/>
                </a:rPr>
                <a:t>kvantov</a:t>
              </a:r>
              <a:r>
                <a:rPr lang="cs-CZ" sz="4000" dirty="0">
                  <a:latin typeface="Trebuchet MS" panose="020B0603020202020204" pitchFamily="34" charset="0"/>
                  <a:ea typeface="Times New Roman"/>
                </a:rPr>
                <a:t>ý</a:t>
              </a:r>
            </a:p>
            <a:p>
              <a:pPr algn="ctr">
                <a:lnSpc>
                  <a:spcPct val="75000"/>
                </a:lnSpc>
              </a:pPr>
              <a:endParaRPr lang="cs-CZ" sz="1000" dirty="0">
                <a:latin typeface="Trebuchet MS" panose="020B0603020202020204" pitchFamily="34" charset="0"/>
                <a:ea typeface="Times New Roman"/>
              </a:endParaRPr>
            </a:p>
            <a:p>
              <a:pPr algn="ctr"/>
              <a:r>
                <a:rPr lang="cs-CZ" sz="6000" b="1" dirty="0">
                  <a:latin typeface="Trebuchet MS" panose="020B0603020202020204" pitchFamily="34" charset="0"/>
                  <a:ea typeface="Times New Roman"/>
                </a:rPr>
                <a:t>CHAOS</a:t>
              </a:r>
              <a:endParaRPr lang="cs-CZ" sz="6000" b="1" dirty="0">
                <a:latin typeface="Trebuchet MS" panose="020B0603020202020204" pitchFamily="34" charset="0"/>
              </a:endParaRPr>
            </a:p>
          </p:txBody>
        </p:sp>
        <p:pic>
          <p:nvPicPr>
            <p:cNvPr id="7" name="Obrázek 6" descr="http://math.gmu.edu/%7Esander/movies/standard2.gif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32"/>
            <a:stretch/>
          </p:blipFill>
          <p:spPr bwMode="auto">
            <a:xfrm>
              <a:off x="280101" y="2208277"/>
              <a:ext cx="1477604" cy="116597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Obrázek 7" descr="http://www.maths.bris.ac.uk/%7Emachj/images/cardioid.pn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8860" y="1960923"/>
              <a:ext cx="1554843" cy="16606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Obdélník 8"/>
          <p:cNvSpPr/>
          <p:nvPr/>
        </p:nvSpPr>
        <p:spPr>
          <a:xfrm>
            <a:off x="1018903" y="3818470"/>
            <a:ext cx="729343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0000"/>
              </a:lnSpc>
              <a:spcAft>
                <a:spcPts val="600"/>
              </a:spcAft>
            </a:pPr>
            <a:r>
              <a:rPr lang="cs-CZ" dirty="0">
                <a:solidFill>
                  <a:prstClr val="black"/>
                </a:solidFill>
                <a:latin typeface="Trebuchet MS" panose="020B0603020202020204" pitchFamily="34" charset="0"/>
              </a:rPr>
              <a:t>Úvod do studia chaotické dynamiky klasických </a:t>
            </a:r>
            <a:r>
              <a:rPr lang="cs-CZ" dirty="0" err="1">
                <a:solidFill>
                  <a:prstClr val="black"/>
                </a:solidFill>
                <a:latin typeface="Trebuchet MS" panose="020B0603020202020204" pitchFamily="34" charset="0"/>
              </a:rPr>
              <a:t>hamiltonovských</a:t>
            </a:r>
            <a:r>
              <a:rPr lang="cs-CZ" dirty="0">
                <a:solidFill>
                  <a:prstClr val="black"/>
                </a:solidFill>
                <a:latin typeface="Trebuchet MS" panose="020B0603020202020204" pitchFamily="34" charset="0"/>
              </a:rPr>
              <a:t> systémů a vlastností spekter jejich kvantových protějšků. </a:t>
            </a:r>
          </a:p>
        </p:txBody>
      </p:sp>
      <p:grpSp>
        <p:nvGrpSpPr>
          <p:cNvPr id="17" name="Skupina 16"/>
          <p:cNvGrpSpPr/>
          <p:nvPr/>
        </p:nvGrpSpPr>
        <p:grpSpPr>
          <a:xfrm>
            <a:off x="1150266" y="5303737"/>
            <a:ext cx="6667666" cy="1247526"/>
            <a:chOff x="1150266" y="5303737"/>
            <a:chExt cx="6667666" cy="1247526"/>
          </a:xfrm>
        </p:grpSpPr>
        <p:sp>
          <p:nvSpPr>
            <p:cNvPr id="10" name="Obdélník 9"/>
            <p:cNvSpPr/>
            <p:nvPr/>
          </p:nvSpPr>
          <p:spPr>
            <a:xfrm>
              <a:off x="1150266" y="5303737"/>
              <a:ext cx="3951698" cy="623763"/>
            </a:xfrm>
            <a:prstGeom prst="rect">
              <a:avLst/>
            </a:prstGeom>
          </p:spPr>
          <p:txBody>
            <a:bodyPr wrap="square" lIns="99569" tIns="49785" rIns="99569" bIns="49785">
              <a:spAutoFit/>
            </a:bodyPr>
            <a:lstStyle/>
            <a:p>
              <a:r>
                <a:rPr lang="cs-CZ" sz="1800" b="1" dirty="0">
                  <a:latin typeface="Trebuchet MS" panose="020B0603020202020204" pitchFamily="34" charset="0"/>
                </a:rPr>
                <a:t>Dr. </a:t>
              </a:r>
              <a:r>
                <a:rPr lang="cs-CZ" sz="1800" b="1" dirty="0" err="1">
                  <a:latin typeface="Trebuchet MS" panose="020B0603020202020204" pitchFamily="34" charset="0"/>
                </a:rPr>
                <a:t>Georgios</a:t>
              </a:r>
              <a:r>
                <a:rPr lang="cs-CZ" sz="1800" b="1" dirty="0">
                  <a:latin typeface="Trebuchet MS" panose="020B0603020202020204" pitchFamily="34" charset="0"/>
                </a:rPr>
                <a:t> </a:t>
              </a:r>
              <a:r>
                <a:rPr lang="cs-CZ" sz="1800" b="1" dirty="0" err="1">
                  <a:latin typeface="Trebuchet MS" panose="020B0603020202020204" pitchFamily="34" charset="0"/>
                </a:rPr>
                <a:t>Loukes-Gerakopoulos</a:t>
              </a:r>
              <a:r>
                <a:rPr lang="cs-CZ" sz="1800" b="1" dirty="0">
                  <a:latin typeface="Trebuchet MS" panose="020B0603020202020204" pitchFamily="34" charset="0"/>
                </a:rPr>
                <a:t> </a:t>
              </a:r>
            </a:p>
            <a:p>
              <a:pPr>
                <a:spcAft>
                  <a:spcPts val="300"/>
                </a:spcAft>
              </a:pPr>
              <a:r>
                <a:rPr lang="cs-CZ" sz="1600" b="1" dirty="0">
                  <a:latin typeface="Trebuchet MS" panose="020B0603020202020204" pitchFamily="34" charset="0"/>
                </a:rPr>
                <a:t>	</a:t>
              </a:r>
              <a:r>
                <a:rPr lang="cs-CZ" sz="1500" dirty="0">
                  <a:latin typeface="Trebuchet MS" panose="020B0603020202020204" pitchFamily="34" charset="0"/>
                </a:rPr>
                <a:t>(Astronomický ústav AV)</a:t>
              </a:r>
              <a:endParaRPr lang="cs-CZ" sz="1500" b="1" dirty="0">
                <a:solidFill>
                  <a:srgbClr val="0070C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1150266" y="5927500"/>
              <a:ext cx="4815276" cy="623763"/>
            </a:xfrm>
            <a:prstGeom prst="rect">
              <a:avLst/>
            </a:prstGeom>
          </p:spPr>
          <p:txBody>
            <a:bodyPr wrap="square" lIns="99569" tIns="49785" rIns="99569" bIns="49785">
              <a:spAutoFit/>
            </a:bodyPr>
            <a:lstStyle/>
            <a:p>
              <a:r>
                <a:rPr lang="cs-CZ" sz="1800" b="1" dirty="0">
                  <a:latin typeface="Trebuchet MS" panose="020B0603020202020204" pitchFamily="34" charset="0"/>
                </a:rPr>
                <a:t>Dr. Pavel Stránský</a:t>
              </a:r>
            </a:p>
            <a:p>
              <a:pPr>
                <a:spcAft>
                  <a:spcPts val="300"/>
                </a:spcAft>
              </a:pPr>
              <a:r>
                <a:rPr lang="cs-CZ" sz="1600" b="1" dirty="0">
                  <a:latin typeface="Trebuchet MS" panose="020B0603020202020204" pitchFamily="34" charset="0"/>
                </a:rPr>
                <a:t>	</a:t>
              </a:r>
              <a:r>
                <a:rPr lang="cs-CZ" sz="1500" dirty="0">
                  <a:latin typeface="Trebuchet MS" panose="020B0603020202020204" pitchFamily="34" charset="0"/>
                </a:rPr>
                <a:t>(Ústav částicové a jaderné fyziky MFF UK)</a:t>
              </a:r>
              <a:endParaRPr lang="cs-CZ" sz="1400" b="1" dirty="0">
                <a:solidFill>
                  <a:srgbClr val="0070C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5879365" y="5368355"/>
              <a:ext cx="1914307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cs-CZ" sz="1500" b="1" u="sng" dirty="0">
                  <a:solidFill>
                    <a:srgbClr val="0003FF"/>
                  </a:solidFill>
                  <a:latin typeface="Trebuchet MS" panose="020B0603020202020204" pitchFamily="34" charset="0"/>
                </a:rPr>
                <a:t>gglukes@gmail.com</a:t>
              </a:r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5159447" y="5934676"/>
              <a:ext cx="2658485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cs-CZ" sz="1500" b="1" dirty="0">
                  <a:solidFill>
                    <a:srgbClr val="0070C0"/>
                  </a:solidFill>
                  <a:latin typeface="Trebuchet MS" panose="020B0603020202020204" pitchFamily="34" charset="0"/>
                  <a:hlinkClick r:id="rId4"/>
                </a:rPr>
                <a:t>pavel.stransky@mff.cuni.cz</a:t>
              </a:r>
              <a:endParaRPr lang="cs-CZ" sz="1500" b="1" dirty="0">
                <a:solidFill>
                  <a:srgbClr val="0070C0"/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14" name="Obdélník 13"/>
          <p:cNvSpPr/>
          <p:nvPr/>
        </p:nvSpPr>
        <p:spPr>
          <a:xfrm>
            <a:off x="2857397" y="4740490"/>
            <a:ext cx="36568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rgbClr val="C00000"/>
                </a:solidFill>
                <a:latin typeface="Trebuchet MS" panose="020B0603020202020204" pitchFamily="34" charset="0"/>
              </a:rPr>
              <a:t>NJSF 091 (letní semestr, 2/0 </a:t>
            </a:r>
            <a:r>
              <a:rPr lang="cs-CZ" sz="14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Zk</a:t>
            </a:r>
            <a:r>
              <a:rPr lang="cs-CZ" sz="1400" dirty="0">
                <a:solidFill>
                  <a:srgbClr val="C00000"/>
                </a:solidFill>
                <a:latin typeface="Trebuchet MS" panose="020B0603020202020204" pitchFamily="34" charset="0"/>
              </a:rPr>
              <a:t>, 3 kredity) </a:t>
            </a:r>
            <a:endParaRPr lang="cs-CZ" sz="1400" dirty="0">
              <a:solidFill>
                <a:srgbClr val="C00000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934801" y="1329279"/>
            <a:ext cx="3544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Trebuchet MS" panose="020B0603020202020204" pitchFamily="34" charset="0"/>
              </a:rPr>
              <a:t>Zvu </a:t>
            </a:r>
            <a:r>
              <a:rPr lang="en-US" dirty="0">
                <a:latin typeface="Trebuchet MS" panose="020B0603020202020204" pitchFamily="34" charset="0"/>
              </a:rPr>
              <a:t>v</a:t>
            </a:r>
            <a:r>
              <a:rPr lang="cs-CZ" dirty="0" err="1">
                <a:latin typeface="Trebuchet MS" panose="020B0603020202020204" pitchFamily="34" charset="0"/>
              </a:rPr>
              <a:t>ás</a:t>
            </a:r>
            <a:r>
              <a:rPr lang="cs-CZ" dirty="0">
                <a:latin typeface="Trebuchet MS" panose="020B0603020202020204" pitchFamily="34" charset="0"/>
              </a:rPr>
              <a:t> všechny na přednášku</a:t>
            </a:r>
          </a:p>
        </p:txBody>
      </p:sp>
    </p:spTree>
    <p:extLst>
      <p:ext uri="{BB962C8B-B14F-4D97-AF65-F5344CB8AC3E}">
        <p14:creationId xmlns:p14="http://schemas.microsoft.com/office/powerpoint/2010/main" val="130900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4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746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2246829" y="5810506"/>
            <a:ext cx="4833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00B4"/>
                </a:solidFill>
                <a:latin typeface="Trebuchet MS" pitchFamily="34" charset="0"/>
              </a:rPr>
              <a:t>Konstrukce dvojného kyvadla</a:t>
            </a:r>
            <a:r>
              <a:rPr lang="en-US" sz="2400" b="1" dirty="0">
                <a:solidFill>
                  <a:srgbClr val="0000B4"/>
                </a:solidFill>
                <a:latin typeface="Trebuchet MS" pitchFamily="34" charset="0"/>
              </a:rPr>
              <a:t>.</a:t>
            </a:r>
            <a:endParaRPr lang="en-GB" sz="2400" b="1" dirty="0">
              <a:solidFill>
                <a:srgbClr val="0000B4"/>
              </a:solidFill>
              <a:latin typeface="Trebuchet MS" pitchFamily="34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523" y="637512"/>
            <a:ext cx="3806788" cy="465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Výsledek obrázku pro under construction"/>
          <p:cNvSpPr>
            <a:spLocks noChangeAspect="1" noChangeArrowheads="1"/>
          </p:cNvSpPr>
          <p:nvPr/>
        </p:nvSpPr>
        <p:spPr bwMode="auto">
          <a:xfrm>
            <a:off x="155575" y="-3017838"/>
            <a:ext cx="6991350" cy="628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2472" name="Picture 8" descr="Under Construction, Construction, Sign, Work, Warn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492" y="5666483"/>
            <a:ext cx="834051" cy="74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68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316CF32-1B06-4008-AE7D-88EAFADA403E}"/>
              </a:ext>
            </a:extLst>
          </p:cNvPr>
          <p:cNvSpPr txBox="1"/>
          <p:nvPr/>
        </p:nvSpPr>
        <p:spPr>
          <a:xfrm>
            <a:off x="2757559" y="2843318"/>
            <a:ext cx="3656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0000B4"/>
                </a:solidFill>
                <a:latin typeface="Trebuchet MS" panose="020B0603020202020204" pitchFamily="34" charset="0"/>
              </a:rPr>
              <a:t>Klasický chaos</a:t>
            </a:r>
            <a:endParaRPr lang="en-GB" sz="40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115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42732DC-46B7-4B5B-87DE-3AEA35D17B8E}"/>
              </a:ext>
            </a:extLst>
          </p:cNvPr>
          <p:cNvGrpSpPr/>
          <p:nvPr/>
        </p:nvGrpSpPr>
        <p:grpSpPr>
          <a:xfrm>
            <a:off x="5324264" y="3769885"/>
            <a:ext cx="3599474" cy="2630881"/>
            <a:chOff x="5324264" y="3769885"/>
            <a:chExt cx="3599474" cy="263088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C4E06EF-B9D4-470B-A04D-A0A7C8D66BA1}"/>
                </a:ext>
              </a:extLst>
            </p:cNvPr>
            <p:cNvSpPr/>
            <p:nvPr/>
          </p:nvSpPr>
          <p:spPr>
            <a:xfrm>
              <a:off x="5324264" y="3769885"/>
              <a:ext cx="3599474" cy="263088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2" descr="Folding a piece of paper in half 7 times">
              <a:extLst>
                <a:ext uri="{FF2B5EF4-FFF2-40B4-BE49-F238E27FC236}">
                  <a16:creationId xmlns:a16="http://schemas.microsoft.com/office/drawing/2014/main" id="{02E67958-8BA9-4717-844B-A89A49F5B7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7608" y="4500883"/>
              <a:ext cx="1314790" cy="825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ovéPole 85">
              <a:extLst>
                <a:ext uri="{FF2B5EF4-FFF2-40B4-BE49-F238E27FC236}">
                  <a16:creationId xmlns:a16="http://schemas.microsoft.com/office/drawing/2014/main" id="{1D7EACBC-E700-470D-BA22-0AED78035054}"/>
                </a:ext>
              </a:extLst>
            </p:cNvPr>
            <p:cNvSpPr txBox="1"/>
            <p:nvPr/>
          </p:nvSpPr>
          <p:spPr>
            <a:xfrm>
              <a:off x="5483861" y="3851530"/>
              <a:ext cx="32983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cs-CZ" sz="1600" b="1" dirty="0">
                  <a:latin typeface="Trebuchet MS" panose="020B0603020202020204" pitchFamily="34" charset="0"/>
                </a:rPr>
                <a:t>Kolikrát dokážete ohnout papír</a:t>
              </a:r>
              <a:r>
                <a:rPr lang="en-US" sz="1600" b="1" dirty="0">
                  <a:latin typeface="Trebuchet MS" panose="020B0603020202020204" pitchFamily="34" charset="0"/>
                </a:rPr>
                <a:t>?</a:t>
              </a:r>
              <a:endParaRPr lang="cs-CZ" sz="1600" b="1" dirty="0">
                <a:latin typeface="Trebuchet MS" panose="020B0603020202020204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9CAB9E6-2961-404B-8CB6-6D7A69D43526}"/>
                </a:ext>
              </a:extLst>
            </p:cNvPr>
            <p:cNvSpPr txBox="1"/>
            <p:nvPr/>
          </p:nvSpPr>
          <p:spPr>
            <a:xfrm>
              <a:off x="7882523" y="4745535"/>
              <a:ext cx="3136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latin typeface="Trebuchet MS" panose="020B0603020202020204" pitchFamily="34" charset="0"/>
                </a:rPr>
                <a:t>?</a:t>
              </a:r>
              <a:endParaRPr lang="en-GB" b="1" dirty="0">
                <a:latin typeface="Trebuchet MS" panose="020B0603020202020204" pitchFamily="34" charset="0"/>
              </a:endParaRPr>
            </a:p>
          </p:txBody>
        </p:sp>
      </p:grpSp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482242" y="332655"/>
            <a:ext cx="81870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200" b="0" u="sng" dirty="0">
                <a:solidFill>
                  <a:srgbClr val="0000B4"/>
                </a:solidFill>
                <a:latin typeface="Trebuchet MS" panose="020B0603020202020204" pitchFamily="34" charset="0"/>
              </a:rPr>
              <a:t>Klasický chaos</a:t>
            </a:r>
            <a:r>
              <a:rPr lang="en-US" altLang="cs-CZ" sz="3200" b="0" u="sng" dirty="0">
                <a:solidFill>
                  <a:srgbClr val="0000B4"/>
                </a:solidFill>
                <a:latin typeface="Trebuchet MS" panose="020B0603020202020204" pitchFamily="34" charset="0"/>
              </a:rPr>
              <a:t>:</a:t>
            </a:r>
            <a:r>
              <a:rPr lang="en-US" altLang="cs-CZ" sz="3200" b="0" i="1" dirty="0">
                <a:solidFill>
                  <a:srgbClr val="0000B4"/>
                </a:solidFill>
                <a:latin typeface="Trebuchet MS" panose="020B0603020202020204" pitchFamily="34" charset="0"/>
              </a:rPr>
              <a:t> </a:t>
            </a:r>
            <a:r>
              <a:rPr lang="cs-CZ" altLang="cs-CZ" sz="2600" b="0" dirty="0">
                <a:solidFill>
                  <a:srgbClr val="0000B4"/>
                </a:solidFill>
                <a:latin typeface="Trebuchet MS" panose="020B0603020202020204" pitchFamily="34" charset="0"/>
              </a:rPr>
              <a:t>Nestabilita trajektorií</a:t>
            </a:r>
          </a:p>
        </p:txBody>
      </p:sp>
      <p:grpSp>
        <p:nvGrpSpPr>
          <p:cNvPr id="5" name="Skupina 4"/>
          <p:cNvGrpSpPr/>
          <p:nvPr/>
        </p:nvGrpSpPr>
        <p:grpSpPr>
          <a:xfrm>
            <a:off x="2034462" y="1576758"/>
            <a:ext cx="1490164" cy="1194967"/>
            <a:chOff x="3194050" y="4314366"/>
            <a:chExt cx="873125" cy="549275"/>
          </a:xfrm>
        </p:grpSpPr>
        <p:sp>
          <p:nvSpPr>
            <p:cNvPr id="13318" name="Freeform 6"/>
            <p:cNvSpPr>
              <a:spLocks/>
            </p:cNvSpPr>
            <p:nvPr/>
          </p:nvSpPr>
          <p:spPr bwMode="auto">
            <a:xfrm>
              <a:off x="3200400" y="4314366"/>
              <a:ext cx="866775" cy="465138"/>
            </a:xfrm>
            <a:custGeom>
              <a:avLst/>
              <a:gdLst>
                <a:gd name="T0" fmla="*/ 0 w 405"/>
                <a:gd name="T1" fmla="*/ 465138 h 360"/>
                <a:gd name="T2" fmla="*/ 723383 w 405"/>
                <a:gd name="T3" fmla="*/ 5168 h 360"/>
                <a:gd name="T4" fmla="*/ 866775 w 405"/>
                <a:gd name="T5" fmla="*/ 432837 h 360"/>
                <a:gd name="T6" fmla="*/ 0 60000 65536"/>
                <a:gd name="T7" fmla="*/ 0 60000 65536"/>
                <a:gd name="T8" fmla="*/ 0 60000 65536"/>
                <a:gd name="T9" fmla="*/ 0 w 405"/>
                <a:gd name="T10" fmla="*/ 0 h 360"/>
                <a:gd name="T11" fmla="*/ 405 w 405"/>
                <a:gd name="T12" fmla="*/ 360 h 3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5" h="360">
                  <a:moveTo>
                    <a:pt x="0" y="360"/>
                  </a:moveTo>
                  <a:cubicBezTo>
                    <a:pt x="135" y="184"/>
                    <a:pt x="271" y="8"/>
                    <a:pt x="338" y="4"/>
                  </a:cubicBezTo>
                  <a:cubicBezTo>
                    <a:pt x="405" y="0"/>
                    <a:pt x="397" y="278"/>
                    <a:pt x="405" y="335"/>
                  </a:cubicBezTo>
                </a:path>
              </a:pathLst>
            </a:custGeom>
            <a:noFill/>
            <a:ln w="12700" cap="flat" cmpd="sng">
              <a:solidFill>
                <a:srgbClr val="00B050"/>
              </a:solidFill>
              <a:prstDash val="solid"/>
              <a:round/>
              <a:headEnd type="oval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  <p:sp>
          <p:nvSpPr>
            <p:cNvPr id="13319" name="Freeform 7"/>
            <p:cNvSpPr>
              <a:spLocks/>
            </p:cNvSpPr>
            <p:nvPr/>
          </p:nvSpPr>
          <p:spPr bwMode="auto">
            <a:xfrm>
              <a:off x="3194050" y="4441366"/>
              <a:ext cx="809625" cy="422275"/>
            </a:xfrm>
            <a:custGeom>
              <a:avLst/>
              <a:gdLst>
                <a:gd name="T0" fmla="*/ 0 w 492"/>
                <a:gd name="T1" fmla="*/ 398303 h 229"/>
                <a:gd name="T2" fmla="*/ 676333 w 492"/>
                <a:gd name="T3" fmla="*/ 3688 h 229"/>
                <a:gd name="T4" fmla="*/ 796460 w 492"/>
                <a:gd name="T5" fmla="*/ 422275 h 229"/>
                <a:gd name="T6" fmla="*/ 0 60000 65536"/>
                <a:gd name="T7" fmla="*/ 0 60000 65536"/>
                <a:gd name="T8" fmla="*/ 0 60000 65536"/>
                <a:gd name="T9" fmla="*/ 0 w 492"/>
                <a:gd name="T10" fmla="*/ 0 h 229"/>
                <a:gd name="T11" fmla="*/ 492 w 492"/>
                <a:gd name="T12" fmla="*/ 229 h 2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92" h="229">
                  <a:moveTo>
                    <a:pt x="0" y="216"/>
                  </a:moveTo>
                  <a:cubicBezTo>
                    <a:pt x="165" y="108"/>
                    <a:pt x="330" y="0"/>
                    <a:pt x="411" y="2"/>
                  </a:cubicBezTo>
                  <a:cubicBezTo>
                    <a:pt x="492" y="4"/>
                    <a:pt x="456" y="168"/>
                    <a:pt x="484" y="229"/>
                  </a:cubicBezTo>
                </a:path>
              </a:pathLst>
            </a:custGeom>
            <a:noFill/>
            <a:ln w="19050" cap="flat" cmpd="sng">
              <a:solidFill>
                <a:srgbClr val="00B050"/>
              </a:solidFill>
              <a:prstDash val="solid"/>
              <a:round/>
              <a:headEnd type="oval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5819072" y="1576758"/>
            <a:ext cx="1766074" cy="1194967"/>
            <a:chOff x="5734050" y="4474704"/>
            <a:chExt cx="1027113" cy="846137"/>
          </a:xfrm>
        </p:grpSpPr>
        <p:sp>
          <p:nvSpPr>
            <p:cNvPr id="13320" name="Freeform 8"/>
            <p:cNvSpPr>
              <a:spLocks/>
            </p:cNvSpPr>
            <p:nvPr/>
          </p:nvSpPr>
          <p:spPr bwMode="auto">
            <a:xfrm>
              <a:off x="5735638" y="4868404"/>
              <a:ext cx="1012825" cy="452437"/>
            </a:xfrm>
            <a:custGeom>
              <a:avLst/>
              <a:gdLst>
                <a:gd name="T0" fmla="*/ 0 w 859"/>
                <a:gd name="T1" fmla="*/ 190420 h 297"/>
                <a:gd name="T2" fmla="*/ 794696 w 859"/>
                <a:gd name="T3" fmla="*/ 13710 h 297"/>
                <a:gd name="T4" fmla="*/ 989244 w 859"/>
                <a:gd name="T5" fmla="*/ 274204 h 297"/>
                <a:gd name="T6" fmla="*/ 656744 w 859"/>
                <a:gd name="T7" fmla="*/ 452437 h 29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59"/>
                <a:gd name="T13" fmla="*/ 0 h 297"/>
                <a:gd name="T14" fmla="*/ 859 w 859"/>
                <a:gd name="T15" fmla="*/ 297 h 29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59" h="297">
                  <a:moveTo>
                    <a:pt x="0" y="125"/>
                  </a:moveTo>
                  <a:cubicBezTo>
                    <a:pt x="267" y="62"/>
                    <a:pt x="534" y="0"/>
                    <a:pt x="674" y="9"/>
                  </a:cubicBezTo>
                  <a:cubicBezTo>
                    <a:pt x="814" y="18"/>
                    <a:pt x="859" y="132"/>
                    <a:pt x="839" y="180"/>
                  </a:cubicBezTo>
                  <a:cubicBezTo>
                    <a:pt x="819" y="228"/>
                    <a:pt x="623" y="286"/>
                    <a:pt x="557" y="297"/>
                  </a:cubicBezTo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 type="oval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  <p:sp>
          <p:nvSpPr>
            <p:cNvPr id="13321" name="Freeform 9"/>
            <p:cNvSpPr>
              <a:spLocks/>
            </p:cNvSpPr>
            <p:nvPr/>
          </p:nvSpPr>
          <p:spPr bwMode="auto">
            <a:xfrm>
              <a:off x="5734050" y="4474704"/>
              <a:ext cx="1027113" cy="515937"/>
            </a:xfrm>
            <a:custGeom>
              <a:avLst/>
              <a:gdLst>
                <a:gd name="T0" fmla="*/ 0 w 647"/>
                <a:gd name="T1" fmla="*/ 515937 h 325"/>
                <a:gd name="T2" fmla="*/ 719138 w 647"/>
                <a:gd name="T3" fmla="*/ 292100 h 325"/>
                <a:gd name="T4" fmla="*/ 971550 w 647"/>
                <a:gd name="T5" fmla="*/ 117475 h 325"/>
                <a:gd name="T6" fmla="*/ 388938 w 647"/>
                <a:gd name="T7" fmla="*/ 0 h 3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7"/>
                <a:gd name="T13" fmla="*/ 0 h 325"/>
                <a:gd name="T14" fmla="*/ 647 w 647"/>
                <a:gd name="T15" fmla="*/ 325 h 3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7" h="325">
                  <a:moveTo>
                    <a:pt x="0" y="325"/>
                  </a:moveTo>
                  <a:cubicBezTo>
                    <a:pt x="175" y="275"/>
                    <a:pt x="351" y="226"/>
                    <a:pt x="453" y="184"/>
                  </a:cubicBezTo>
                  <a:cubicBezTo>
                    <a:pt x="555" y="142"/>
                    <a:pt x="647" y="105"/>
                    <a:pt x="612" y="74"/>
                  </a:cubicBezTo>
                  <a:cubicBezTo>
                    <a:pt x="577" y="43"/>
                    <a:pt x="334" y="7"/>
                    <a:pt x="245" y="0"/>
                  </a:cubicBezTo>
                </a:path>
              </a:pathLst>
            </a:custGeom>
            <a:noFill/>
            <a:ln w="12700" cap="flat" cmpd="sng">
              <a:solidFill>
                <a:srgbClr val="FF0000"/>
              </a:solidFill>
              <a:prstDash val="solid"/>
              <a:round/>
              <a:headEnd type="oval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</p:grpSp>
      <p:cxnSp>
        <p:nvCxnSpPr>
          <p:cNvPr id="33" name="Přímá spojnice 32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482242" y="967241"/>
            <a:ext cx="4842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u="sng" dirty="0">
                <a:solidFill>
                  <a:srgbClr val="00B050"/>
                </a:solidFill>
                <a:latin typeface="Trebuchet MS" panose="020B0603020202020204" pitchFamily="34" charset="0"/>
              </a:rPr>
              <a:t>Stabilní</a:t>
            </a:r>
            <a:r>
              <a:rPr lang="en-US" sz="2000" dirty="0">
                <a:solidFill>
                  <a:srgbClr val="00B050"/>
                </a:solidFill>
                <a:latin typeface="Trebuchet MS" panose="020B0603020202020204" pitchFamily="34" charset="0"/>
              </a:rPr>
              <a:t> </a:t>
            </a:r>
            <a:r>
              <a:rPr lang="en-US" sz="1500" dirty="0">
                <a:solidFill>
                  <a:srgbClr val="00B050"/>
                </a:solidFill>
                <a:latin typeface="Trebuchet MS" panose="020B0603020202020204" pitchFamily="34" charset="0"/>
              </a:rPr>
              <a:t>(</a:t>
            </a:r>
            <a:r>
              <a:rPr lang="cs-CZ" sz="1500" dirty="0">
                <a:solidFill>
                  <a:srgbClr val="00B050"/>
                </a:solidFill>
                <a:latin typeface="Trebuchet MS" panose="020B0603020202020204" pitchFamily="34" charset="0"/>
              </a:rPr>
              <a:t>regulární</a:t>
            </a:r>
            <a:r>
              <a:rPr lang="en-US" sz="1500" dirty="0">
                <a:solidFill>
                  <a:srgbClr val="00B050"/>
                </a:solidFill>
                <a:latin typeface="Trebuchet MS" panose="020B0603020202020204" pitchFamily="34" charset="0"/>
              </a:rPr>
              <a:t>, </a:t>
            </a:r>
            <a:r>
              <a:rPr lang="cs-CZ" sz="1500" dirty="0" err="1">
                <a:solidFill>
                  <a:srgbClr val="00B050"/>
                </a:solidFill>
                <a:latin typeface="Trebuchet MS" panose="020B0603020202020204" pitchFamily="34" charset="0"/>
              </a:rPr>
              <a:t>kvaziperiodická</a:t>
            </a:r>
            <a:r>
              <a:rPr lang="en-US" sz="1500" dirty="0">
                <a:solidFill>
                  <a:srgbClr val="00B050"/>
                </a:solidFill>
                <a:latin typeface="Trebuchet MS" panose="020B0603020202020204" pitchFamily="34" charset="0"/>
              </a:rPr>
              <a:t>) </a:t>
            </a:r>
            <a:r>
              <a:rPr lang="cs-CZ" sz="2000" u="sng" dirty="0">
                <a:solidFill>
                  <a:srgbClr val="00B050"/>
                </a:solidFill>
                <a:latin typeface="Trebuchet MS" panose="020B0603020202020204" pitchFamily="34" charset="0"/>
              </a:rPr>
              <a:t>trajektorie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/>
              <p:cNvSpPr txBox="1"/>
              <p:nvPr/>
            </p:nvSpPr>
            <p:spPr>
              <a:xfrm>
                <a:off x="1291525" y="2468563"/>
                <a:ext cx="6906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𝜹</m:t>
                      </m:r>
                      <m:r>
                        <a:rPr lang="en-US" b="0" i="1" smtClean="0">
                          <a:latin typeface="Cambria Math"/>
                        </a:rPr>
                        <m:t>(0)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6" name="TextovéPo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1525" y="2468563"/>
                <a:ext cx="690638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3282904" y="2520817"/>
                <a:ext cx="15611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/>
                            </a:rPr>
                            <m:t>𝜹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∝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904" y="2520817"/>
                <a:ext cx="1561180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ovéPole 36"/>
          <p:cNvSpPr txBox="1"/>
          <p:nvPr/>
        </p:nvSpPr>
        <p:spPr>
          <a:xfrm>
            <a:off x="5449094" y="964229"/>
            <a:ext cx="3694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u="sng" dirty="0">
                <a:solidFill>
                  <a:srgbClr val="FF0000"/>
                </a:solidFill>
                <a:latin typeface="Trebuchet MS" panose="020B0603020202020204" pitchFamily="34" charset="0"/>
              </a:rPr>
              <a:t>Nestabilní </a:t>
            </a:r>
            <a:r>
              <a:rPr lang="en-US" sz="1500" dirty="0">
                <a:solidFill>
                  <a:srgbClr val="FF0000"/>
                </a:solidFill>
                <a:latin typeface="Trebuchet MS" panose="020B0603020202020204" pitchFamily="34" charset="0"/>
              </a:rPr>
              <a:t>(</a:t>
            </a:r>
            <a:r>
              <a:rPr lang="cs-CZ" sz="1500" dirty="0">
                <a:solidFill>
                  <a:srgbClr val="FF0000"/>
                </a:solidFill>
                <a:latin typeface="Trebuchet MS" panose="020B0603020202020204" pitchFamily="34" charset="0"/>
              </a:rPr>
              <a:t>chaotická</a:t>
            </a:r>
            <a:r>
              <a:rPr lang="en-US" sz="1500" dirty="0">
                <a:solidFill>
                  <a:srgbClr val="FF0000"/>
                </a:solidFill>
                <a:latin typeface="Trebuchet MS" panose="020B0603020202020204" pitchFamily="34" charset="0"/>
              </a:rPr>
              <a:t>) </a:t>
            </a:r>
            <a:r>
              <a:rPr lang="en-US" sz="2000" u="sng" dirty="0" err="1">
                <a:solidFill>
                  <a:srgbClr val="FF0000"/>
                </a:solidFill>
                <a:latin typeface="Trebuchet MS" panose="020B0603020202020204" pitchFamily="34" charset="0"/>
              </a:rPr>
              <a:t>traje</a:t>
            </a:r>
            <a:r>
              <a:rPr lang="cs-CZ" sz="2000" u="sng" dirty="0">
                <a:solidFill>
                  <a:srgbClr val="FF0000"/>
                </a:solidFill>
                <a:latin typeface="Trebuchet MS" panose="020B0603020202020204" pitchFamily="34" charset="0"/>
              </a:rPr>
              <a:t>k</a:t>
            </a:r>
            <a:r>
              <a:rPr lang="en-US" sz="2000" u="sng" dirty="0">
                <a:solidFill>
                  <a:srgbClr val="FF0000"/>
                </a:solidFill>
                <a:latin typeface="Trebuchet MS" panose="020B0603020202020204" pitchFamily="34" charset="0"/>
              </a:rPr>
              <a:t>tori</a:t>
            </a:r>
            <a:r>
              <a:rPr lang="cs-CZ" sz="2000" u="sng" dirty="0">
                <a:solidFill>
                  <a:srgbClr val="FF0000"/>
                </a:solidFill>
                <a:latin typeface="Trebuchet MS" panose="020B0603020202020204" pitchFamily="34" charset="0"/>
              </a:rPr>
              <a:t>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ovéPole 38"/>
              <p:cNvSpPr txBox="1"/>
              <p:nvPr/>
            </p:nvSpPr>
            <p:spPr>
              <a:xfrm>
                <a:off x="5130115" y="2177612"/>
                <a:ext cx="6906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𝜹</m:t>
                      </m:r>
                      <m:r>
                        <a:rPr lang="en-US" b="0" i="1" smtClean="0">
                          <a:latin typeface="Cambria Math"/>
                        </a:rPr>
                        <m:t>(0)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39" name="TextovéPol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0115" y="2177612"/>
                <a:ext cx="690638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ovéPole 39"/>
              <p:cNvSpPr txBox="1"/>
              <p:nvPr/>
            </p:nvSpPr>
            <p:spPr>
              <a:xfrm>
                <a:off x="7311394" y="2546944"/>
                <a:ext cx="1561180" cy="382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/>
                            </a:rPr>
                            <m:t>𝜹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∝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𝜆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40" name="TextovéPol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1394" y="2546944"/>
                <a:ext cx="1561180" cy="38228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ovéPole 8"/>
          <p:cNvSpPr txBox="1"/>
          <p:nvPr/>
        </p:nvSpPr>
        <p:spPr>
          <a:xfrm>
            <a:off x="931817" y="3021246"/>
            <a:ext cx="3912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Trebuchet MS" panose="020B0603020202020204" pitchFamily="34" charset="0"/>
              </a:rPr>
              <a:t>Nanejvýš</a:t>
            </a:r>
            <a:r>
              <a:rPr lang="en-US" dirty="0">
                <a:latin typeface="Trebuchet MS" panose="020B0603020202020204" pitchFamily="34" charset="0"/>
              </a:rPr>
              <a:t> </a:t>
            </a:r>
            <a:r>
              <a:rPr lang="en-US" b="1" dirty="0" err="1">
                <a:latin typeface="Trebuchet MS" panose="020B0603020202020204" pitchFamily="34" charset="0"/>
              </a:rPr>
              <a:t>polynomi</a:t>
            </a:r>
            <a:r>
              <a:rPr lang="cs-CZ" b="1" dirty="0" err="1">
                <a:latin typeface="Trebuchet MS" panose="020B0603020202020204" pitchFamily="34" charset="0"/>
              </a:rPr>
              <a:t>ální</a:t>
            </a:r>
            <a:r>
              <a:rPr lang="cs-CZ" b="1" dirty="0">
                <a:latin typeface="Trebuchet MS" panose="020B0603020202020204" pitchFamily="34" charset="0"/>
              </a:rPr>
              <a:t> </a:t>
            </a:r>
            <a:r>
              <a:rPr lang="cs-CZ" dirty="0">
                <a:latin typeface="Trebuchet MS" panose="020B0603020202020204" pitchFamily="34" charset="0"/>
              </a:rPr>
              <a:t>vzdalování…</a:t>
            </a:r>
          </a:p>
        </p:txBody>
      </p:sp>
      <p:sp>
        <p:nvSpPr>
          <p:cNvPr id="42" name="TextovéPole 41"/>
          <p:cNvSpPr txBox="1"/>
          <p:nvPr/>
        </p:nvSpPr>
        <p:spPr>
          <a:xfrm>
            <a:off x="5651863" y="3021245"/>
            <a:ext cx="307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Trebuchet MS" panose="020B0603020202020204" pitchFamily="34" charset="0"/>
              </a:rPr>
              <a:t>Exponenciální</a:t>
            </a:r>
            <a:r>
              <a:rPr lang="en-US" dirty="0">
                <a:latin typeface="Trebuchet MS" panose="020B0603020202020204" pitchFamily="34" charset="0"/>
              </a:rPr>
              <a:t> </a:t>
            </a:r>
            <a:r>
              <a:rPr lang="cs-CZ" dirty="0" err="1">
                <a:latin typeface="Trebuchet MS" panose="020B0603020202020204" pitchFamily="34" charset="0"/>
              </a:rPr>
              <a:t>vz</a:t>
            </a:r>
            <a:r>
              <a:rPr lang="en-US" dirty="0">
                <a:latin typeface="Trebuchet MS" panose="020B0603020202020204" pitchFamily="34" charset="0"/>
              </a:rPr>
              <a:t>d</a:t>
            </a:r>
            <a:r>
              <a:rPr lang="cs-CZ" dirty="0" err="1">
                <a:latin typeface="Trebuchet MS" panose="020B0603020202020204" pitchFamily="34" charset="0"/>
              </a:rPr>
              <a:t>alování</a:t>
            </a:r>
            <a:r>
              <a:rPr lang="cs-CZ" dirty="0">
                <a:latin typeface="Trebuchet MS" panose="020B0603020202020204" pitchFamily="34" charset="0"/>
              </a:rPr>
              <a:t>…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962177" y="3400002"/>
            <a:ext cx="26432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>
                <a:latin typeface="Trebuchet MS" panose="020B0603020202020204" pitchFamily="34" charset="0"/>
              </a:rPr>
              <a:t>… dvou blízkých trajektorií</a:t>
            </a:r>
          </a:p>
        </p:txBody>
      </p:sp>
      <p:cxnSp>
        <p:nvCxnSpPr>
          <p:cNvPr id="43" name="Přímá spojnice 42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C5EB357-DF01-43E4-8931-3A7B2D395116}"/>
              </a:ext>
            </a:extLst>
          </p:cNvPr>
          <p:cNvGrpSpPr/>
          <p:nvPr/>
        </p:nvGrpSpPr>
        <p:grpSpPr>
          <a:xfrm>
            <a:off x="4738864" y="4242654"/>
            <a:ext cx="4179480" cy="2572673"/>
            <a:chOff x="4738864" y="4242654"/>
            <a:chExt cx="4179480" cy="2572673"/>
          </a:xfrm>
        </p:grpSpPr>
        <p:pic>
          <p:nvPicPr>
            <p:cNvPr id="30" name="Picture 4" descr="britney">
              <a:extLst>
                <a:ext uri="{FF2B5EF4-FFF2-40B4-BE49-F238E27FC236}">
                  <a16:creationId xmlns:a16="http://schemas.microsoft.com/office/drawing/2014/main" id="{66B1E51C-04B2-44EA-A073-3CEEC59294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301" y="4242654"/>
              <a:ext cx="1149672" cy="1425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ovéPole 87">
              <a:extLst>
                <a:ext uri="{FF2B5EF4-FFF2-40B4-BE49-F238E27FC236}">
                  <a16:creationId xmlns:a16="http://schemas.microsoft.com/office/drawing/2014/main" id="{CD7A2810-E65C-46E2-9846-EDD71525D270}"/>
                </a:ext>
              </a:extLst>
            </p:cNvPr>
            <p:cNvSpPr txBox="1"/>
            <p:nvPr/>
          </p:nvSpPr>
          <p:spPr>
            <a:xfrm>
              <a:off x="6098790" y="5566763"/>
              <a:ext cx="8002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b="1" dirty="0">
                  <a:latin typeface="Trebuchet MS" panose="020B0603020202020204" pitchFamily="34" charset="0"/>
                </a:rPr>
                <a:t>7 krát</a:t>
              </a:r>
            </a:p>
          </p:txBody>
        </p:sp>
        <p:sp>
          <p:nvSpPr>
            <p:cNvPr id="32" name="TextovéPole 88">
              <a:extLst>
                <a:ext uri="{FF2B5EF4-FFF2-40B4-BE49-F238E27FC236}">
                  <a16:creationId xmlns:a16="http://schemas.microsoft.com/office/drawing/2014/main" id="{25CDCC0D-B7D8-4924-B209-AEE7ADB0CC44}"/>
                </a:ext>
              </a:extLst>
            </p:cNvPr>
            <p:cNvSpPr txBox="1"/>
            <p:nvPr/>
          </p:nvSpPr>
          <p:spPr>
            <a:xfrm>
              <a:off x="7503991" y="6020116"/>
              <a:ext cx="9448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b="1" dirty="0">
                  <a:latin typeface="Trebuchet MS" panose="020B0603020202020204" pitchFamily="34" charset="0"/>
                </a:rPr>
                <a:t>12</a:t>
              </a:r>
              <a:r>
                <a:rPr lang="cs-CZ" sz="1400" b="1" dirty="0">
                  <a:latin typeface="Trebuchet MS" panose="020B0603020202020204" pitchFamily="34" charset="0"/>
                </a:rPr>
                <a:t> krát</a:t>
              </a:r>
            </a:p>
          </p:txBody>
        </p:sp>
        <p:sp>
          <p:nvSpPr>
            <p:cNvPr id="34" name="Obdélník 89">
              <a:extLst>
                <a:ext uri="{FF2B5EF4-FFF2-40B4-BE49-F238E27FC236}">
                  <a16:creationId xmlns:a16="http://schemas.microsoft.com/office/drawing/2014/main" id="{DBB1BE5A-7064-4E09-A470-7655C60ED79F}"/>
                </a:ext>
              </a:extLst>
            </p:cNvPr>
            <p:cNvSpPr/>
            <p:nvPr/>
          </p:nvSpPr>
          <p:spPr>
            <a:xfrm>
              <a:off x="7105665" y="5760595"/>
              <a:ext cx="177965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1400" dirty="0" err="1">
                  <a:latin typeface="Trebuchet MS" panose="020B0603020202020204" pitchFamily="34" charset="0"/>
                </a:rPr>
                <a:t>Britney</a:t>
              </a:r>
              <a:r>
                <a:rPr lang="cs-CZ" sz="1400" dirty="0">
                  <a:latin typeface="Trebuchet MS" panose="020B0603020202020204" pitchFamily="34" charset="0"/>
                </a:rPr>
                <a:t> </a:t>
              </a:r>
              <a:r>
                <a:rPr lang="cs-CZ" sz="1400" dirty="0" err="1">
                  <a:latin typeface="Trebuchet MS" panose="020B0603020202020204" pitchFamily="34" charset="0"/>
                </a:rPr>
                <a:t>Gallivan</a:t>
              </a:r>
              <a:r>
                <a:rPr lang="en-US" sz="1400" dirty="0">
                  <a:latin typeface="Trebuchet MS" panose="020B0603020202020204" pitchFamily="34" charset="0"/>
                </a:rPr>
                <a:t> *85</a:t>
              </a:r>
              <a:endParaRPr lang="cs-CZ" sz="1400" dirty="0">
                <a:latin typeface="Trebuchet MS" panose="020B0603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8529CC7-6676-4317-9736-31D9825B37DF}"/>
                </a:ext>
              </a:extLst>
            </p:cNvPr>
            <p:cNvSpPr/>
            <p:nvPr/>
          </p:nvSpPr>
          <p:spPr>
            <a:xfrm>
              <a:off x="4738864" y="6507550"/>
              <a:ext cx="417948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cs-CZ" altLang="cs-CZ" sz="1400" dirty="0">
                  <a:latin typeface="Book Antiqua" panose="02040602050305030304" pitchFamily="18" charset="0"/>
                  <a:hlinkClick r:id="rId9"/>
                </a:rPr>
                <a:t>https://en.wikipedia.org/wiki/Britney_Gallivan</a:t>
              </a:r>
              <a:endParaRPr lang="cs-CZ" altLang="cs-CZ" sz="1400" dirty="0">
                <a:latin typeface="Book Antiqua" panose="0204060205030503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439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482242" y="332655"/>
            <a:ext cx="81870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200" b="0" u="sng" dirty="0">
                <a:solidFill>
                  <a:srgbClr val="0000B4"/>
                </a:solidFill>
                <a:latin typeface="Trebuchet MS" panose="020B0603020202020204" pitchFamily="34" charset="0"/>
              </a:rPr>
              <a:t>Klasický chaos</a:t>
            </a:r>
            <a:r>
              <a:rPr lang="en-US" altLang="cs-CZ" sz="3200" b="0" u="sng" dirty="0">
                <a:solidFill>
                  <a:srgbClr val="0000B4"/>
                </a:solidFill>
                <a:latin typeface="Trebuchet MS" panose="020B0603020202020204" pitchFamily="34" charset="0"/>
              </a:rPr>
              <a:t>: </a:t>
            </a:r>
            <a:r>
              <a:rPr lang="cs-CZ" altLang="cs-CZ" sz="2600" b="0" dirty="0">
                <a:solidFill>
                  <a:srgbClr val="0000B4"/>
                </a:solidFill>
                <a:latin typeface="Trebuchet MS" panose="020B0603020202020204" pitchFamily="34" charset="0"/>
              </a:rPr>
              <a:t>Nestabilita trajektorií</a:t>
            </a:r>
          </a:p>
        </p:txBody>
      </p:sp>
      <p:grpSp>
        <p:nvGrpSpPr>
          <p:cNvPr id="5" name="Skupina 4"/>
          <p:cNvGrpSpPr/>
          <p:nvPr/>
        </p:nvGrpSpPr>
        <p:grpSpPr>
          <a:xfrm>
            <a:off x="2034462" y="1576758"/>
            <a:ext cx="1490164" cy="1194967"/>
            <a:chOff x="3194050" y="4314366"/>
            <a:chExt cx="873125" cy="549275"/>
          </a:xfrm>
        </p:grpSpPr>
        <p:sp>
          <p:nvSpPr>
            <p:cNvPr id="13318" name="Freeform 6"/>
            <p:cNvSpPr>
              <a:spLocks/>
            </p:cNvSpPr>
            <p:nvPr/>
          </p:nvSpPr>
          <p:spPr bwMode="auto">
            <a:xfrm>
              <a:off x="3200400" y="4314366"/>
              <a:ext cx="866775" cy="465138"/>
            </a:xfrm>
            <a:custGeom>
              <a:avLst/>
              <a:gdLst>
                <a:gd name="T0" fmla="*/ 0 w 405"/>
                <a:gd name="T1" fmla="*/ 465138 h 360"/>
                <a:gd name="T2" fmla="*/ 723383 w 405"/>
                <a:gd name="T3" fmla="*/ 5168 h 360"/>
                <a:gd name="T4" fmla="*/ 866775 w 405"/>
                <a:gd name="T5" fmla="*/ 432837 h 360"/>
                <a:gd name="T6" fmla="*/ 0 60000 65536"/>
                <a:gd name="T7" fmla="*/ 0 60000 65536"/>
                <a:gd name="T8" fmla="*/ 0 60000 65536"/>
                <a:gd name="T9" fmla="*/ 0 w 405"/>
                <a:gd name="T10" fmla="*/ 0 h 360"/>
                <a:gd name="T11" fmla="*/ 405 w 405"/>
                <a:gd name="T12" fmla="*/ 360 h 3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5" h="360">
                  <a:moveTo>
                    <a:pt x="0" y="360"/>
                  </a:moveTo>
                  <a:cubicBezTo>
                    <a:pt x="135" y="184"/>
                    <a:pt x="271" y="8"/>
                    <a:pt x="338" y="4"/>
                  </a:cubicBezTo>
                  <a:cubicBezTo>
                    <a:pt x="405" y="0"/>
                    <a:pt x="397" y="278"/>
                    <a:pt x="405" y="335"/>
                  </a:cubicBezTo>
                </a:path>
              </a:pathLst>
            </a:custGeom>
            <a:noFill/>
            <a:ln w="12700" cap="flat" cmpd="sng">
              <a:solidFill>
                <a:srgbClr val="0000B4"/>
              </a:solidFill>
              <a:prstDash val="solid"/>
              <a:round/>
              <a:headEnd type="oval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  <p:sp>
          <p:nvSpPr>
            <p:cNvPr id="13319" name="Freeform 7"/>
            <p:cNvSpPr>
              <a:spLocks/>
            </p:cNvSpPr>
            <p:nvPr/>
          </p:nvSpPr>
          <p:spPr bwMode="auto">
            <a:xfrm>
              <a:off x="3194050" y="4441366"/>
              <a:ext cx="809625" cy="422275"/>
            </a:xfrm>
            <a:custGeom>
              <a:avLst/>
              <a:gdLst>
                <a:gd name="T0" fmla="*/ 0 w 492"/>
                <a:gd name="T1" fmla="*/ 398303 h 229"/>
                <a:gd name="T2" fmla="*/ 676333 w 492"/>
                <a:gd name="T3" fmla="*/ 3688 h 229"/>
                <a:gd name="T4" fmla="*/ 796460 w 492"/>
                <a:gd name="T5" fmla="*/ 422275 h 229"/>
                <a:gd name="T6" fmla="*/ 0 60000 65536"/>
                <a:gd name="T7" fmla="*/ 0 60000 65536"/>
                <a:gd name="T8" fmla="*/ 0 60000 65536"/>
                <a:gd name="T9" fmla="*/ 0 w 492"/>
                <a:gd name="T10" fmla="*/ 0 h 229"/>
                <a:gd name="T11" fmla="*/ 492 w 492"/>
                <a:gd name="T12" fmla="*/ 229 h 2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92" h="229">
                  <a:moveTo>
                    <a:pt x="0" y="216"/>
                  </a:moveTo>
                  <a:cubicBezTo>
                    <a:pt x="165" y="108"/>
                    <a:pt x="330" y="0"/>
                    <a:pt x="411" y="2"/>
                  </a:cubicBezTo>
                  <a:cubicBezTo>
                    <a:pt x="492" y="4"/>
                    <a:pt x="456" y="168"/>
                    <a:pt x="484" y="229"/>
                  </a:cubicBezTo>
                </a:path>
              </a:pathLst>
            </a:custGeom>
            <a:noFill/>
            <a:ln w="19050" cap="flat" cmpd="sng">
              <a:solidFill>
                <a:srgbClr val="0000B4"/>
              </a:solidFill>
              <a:prstDash val="solid"/>
              <a:round/>
              <a:headEnd type="oval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5819072" y="1576758"/>
            <a:ext cx="1766074" cy="1194967"/>
            <a:chOff x="5734050" y="4474704"/>
            <a:chExt cx="1027113" cy="846137"/>
          </a:xfrm>
        </p:grpSpPr>
        <p:sp>
          <p:nvSpPr>
            <p:cNvPr id="13320" name="Freeform 8"/>
            <p:cNvSpPr>
              <a:spLocks/>
            </p:cNvSpPr>
            <p:nvPr/>
          </p:nvSpPr>
          <p:spPr bwMode="auto">
            <a:xfrm>
              <a:off x="5735638" y="4868404"/>
              <a:ext cx="1012825" cy="452437"/>
            </a:xfrm>
            <a:custGeom>
              <a:avLst/>
              <a:gdLst>
                <a:gd name="T0" fmla="*/ 0 w 859"/>
                <a:gd name="T1" fmla="*/ 190420 h 297"/>
                <a:gd name="T2" fmla="*/ 794696 w 859"/>
                <a:gd name="T3" fmla="*/ 13710 h 297"/>
                <a:gd name="T4" fmla="*/ 989244 w 859"/>
                <a:gd name="T5" fmla="*/ 274204 h 297"/>
                <a:gd name="T6" fmla="*/ 656744 w 859"/>
                <a:gd name="T7" fmla="*/ 452437 h 29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59"/>
                <a:gd name="T13" fmla="*/ 0 h 297"/>
                <a:gd name="T14" fmla="*/ 859 w 859"/>
                <a:gd name="T15" fmla="*/ 297 h 29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59" h="297">
                  <a:moveTo>
                    <a:pt x="0" y="125"/>
                  </a:moveTo>
                  <a:cubicBezTo>
                    <a:pt x="267" y="62"/>
                    <a:pt x="534" y="0"/>
                    <a:pt x="674" y="9"/>
                  </a:cubicBezTo>
                  <a:cubicBezTo>
                    <a:pt x="814" y="18"/>
                    <a:pt x="859" y="132"/>
                    <a:pt x="839" y="180"/>
                  </a:cubicBezTo>
                  <a:cubicBezTo>
                    <a:pt x="819" y="228"/>
                    <a:pt x="623" y="286"/>
                    <a:pt x="557" y="297"/>
                  </a:cubicBezTo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 type="oval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  <p:sp>
          <p:nvSpPr>
            <p:cNvPr id="13321" name="Freeform 9"/>
            <p:cNvSpPr>
              <a:spLocks/>
            </p:cNvSpPr>
            <p:nvPr/>
          </p:nvSpPr>
          <p:spPr bwMode="auto">
            <a:xfrm>
              <a:off x="5734050" y="4474704"/>
              <a:ext cx="1027113" cy="515937"/>
            </a:xfrm>
            <a:custGeom>
              <a:avLst/>
              <a:gdLst>
                <a:gd name="T0" fmla="*/ 0 w 647"/>
                <a:gd name="T1" fmla="*/ 515937 h 325"/>
                <a:gd name="T2" fmla="*/ 719138 w 647"/>
                <a:gd name="T3" fmla="*/ 292100 h 325"/>
                <a:gd name="T4" fmla="*/ 971550 w 647"/>
                <a:gd name="T5" fmla="*/ 117475 h 325"/>
                <a:gd name="T6" fmla="*/ 388938 w 647"/>
                <a:gd name="T7" fmla="*/ 0 h 3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7"/>
                <a:gd name="T13" fmla="*/ 0 h 325"/>
                <a:gd name="T14" fmla="*/ 647 w 647"/>
                <a:gd name="T15" fmla="*/ 325 h 3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7" h="325">
                  <a:moveTo>
                    <a:pt x="0" y="325"/>
                  </a:moveTo>
                  <a:cubicBezTo>
                    <a:pt x="175" y="275"/>
                    <a:pt x="351" y="226"/>
                    <a:pt x="453" y="184"/>
                  </a:cubicBezTo>
                  <a:cubicBezTo>
                    <a:pt x="555" y="142"/>
                    <a:pt x="647" y="105"/>
                    <a:pt x="612" y="74"/>
                  </a:cubicBezTo>
                  <a:cubicBezTo>
                    <a:pt x="577" y="43"/>
                    <a:pt x="334" y="7"/>
                    <a:pt x="245" y="0"/>
                  </a:cubicBezTo>
                </a:path>
              </a:pathLst>
            </a:custGeom>
            <a:noFill/>
            <a:ln w="12700" cap="flat" cmpd="sng">
              <a:solidFill>
                <a:srgbClr val="FF0000"/>
              </a:solidFill>
              <a:prstDash val="solid"/>
              <a:round/>
              <a:headEnd type="oval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/>
              <p:cNvSpPr txBox="1"/>
              <p:nvPr/>
            </p:nvSpPr>
            <p:spPr>
              <a:xfrm>
                <a:off x="1291525" y="2468563"/>
                <a:ext cx="6906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𝜹</m:t>
                      </m:r>
                      <m:r>
                        <a:rPr lang="en-US" b="0" i="1" smtClean="0">
                          <a:latin typeface="Cambria Math"/>
                        </a:rPr>
                        <m:t>(0)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6" name="TextovéPo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1525" y="2468563"/>
                <a:ext cx="690638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3282904" y="2520817"/>
                <a:ext cx="15611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/>
                            </a:rPr>
                            <m:t>𝜹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∝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904" y="2520817"/>
                <a:ext cx="1561180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ovéPole 36"/>
          <p:cNvSpPr txBox="1"/>
          <p:nvPr/>
        </p:nvSpPr>
        <p:spPr>
          <a:xfrm>
            <a:off x="5449094" y="964229"/>
            <a:ext cx="3694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u="sng" dirty="0">
                <a:solidFill>
                  <a:srgbClr val="FF0000"/>
                </a:solidFill>
                <a:latin typeface="Trebuchet MS" panose="020B0603020202020204" pitchFamily="34" charset="0"/>
              </a:rPr>
              <a:t>Nestabilní </a:t>
            </a:r>
            <a:r>
              <a:rPr lang="en-US" sz="1500" dirty="0">
                <a:solidFill>
                  <a:srgbClr val="FF0000"/>
                </a:solidFill>
                <a:latin typeface="Trebuchet MS" panose="020B0603020202020204" pitchFamily="34" charset="0"/>
              </a:rPr>
              <a:t>(</a:t>
            </a:r>
            <a:r>
              <a:rPr lang="cs-CZ" sz="1500" dirty="0">
                <a:solidFill>
                  <a:srgbClr val="FF0000"/>
                </a:solidFill>
                <a:latin typeface="Trebuchet MS" panose="020B0603020202020204" pitchFamily="34" charset="0"/>
              </a:rPr>
              <a:t>chaotická</a:t>
            </a:r>
            <a:r>
              <a:rPr lang="en-US" sz="1500" dirty="0">
                <a:solidFill>
                  <a:srgbClr val="FF0000"/>
                </a:solidFill>
                <a:latin typeface="Trebuchet MS" panose="020B0603020202020204" pitchFamily="34" charset="0"/>
              </a:rPr>
              <a:t>) </a:t>
            </a:r>
            <a:r>
              <a:rPr lang="en-US" sz="2000" u="sng" dirty="0" err="1">
                <a:solidFill>
                  <a:srgbClr val="FF0000"/>
                </a:solidFill>
                <a:latin typeface="Trebuchet MS" panose="020B0603020202020204" pitchFamily="34" charset="0"/>
              </a:rPr>
              <a:t>trajectori</a:t>
            </a:r>
            <a:r>
              <a:rPr lang="cs-CZ" sz="2000" u="sng" dirty="0">
                <a:solidFill>
                  <a:srgbClr val="FF0000"/>
                </a:solidFill>
                <a:latin typeface="Trebuchet MS" panose="020B0603020202020204" pitchFamily="34" charset="0"/>
              </a:rPr>
              <a:t>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ovéPole 38"/>
              <p:cNvSpPr txBox="1"/>
              <p:nvPr/>
            </p:nvSpPr>
            <p:spPr>
              <a:xfrm>
                <a:off x="5130115" y="2177612"/>
                <a:ext cx="6906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𝜹</m:t>
                      </m:r>
                      <m:r>
                        <a:rPr lang="en-US" b="0" i="1" smtClean="0">
                          <a:latin typeface="Cambria Math"/>
                        </a:rPr>
                        <m:t>(0)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39" name="TextovéPol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0115" y="2177612"/>
                <a:ext cx="690638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ovéPole 39"/>
              <p:cNvSpPr txBox="1"/>
              <p:nvPr/>
            </p:nvSpPr>
            <p:spPr>
              <a:xfrm>
                <a:off x="7311394" y="2546944"/>
                <a:ext cx="1561180" cy="382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/>
                            </a:rPr>
                            <m:t>𝜹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∝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𝜆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40" name="TextovéPol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1394" y="2546944"/>
                <a:ext cx="1561180" cy="38228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ovéPole 8"/>
          <p:cNvSpPr txBox="1"/>
          <p:nvPr/>
        </p:nvSpPr>
        <p:spPr>
          <a:xfrm>
            <a:off x="931817" y="3021246"/>
            <a:ext cx="3912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Trebuchet MS" panose="020B0603020202020204" pitchFamily="34" charset="0"/>
              </a:rPr>
              <a:t>Nanejvýš</a:t>
            </a:r>
            <a:r>
              <a:rPr lang="en-US" dirty="0">
                <a:latin typeface="Trebuchet MS" panose="020B0603020202020204" pitchFamily="34" charset="0"/>
              </a:rPr>
              <a:t> </a:t>
            </a:r>
            <a:r>
              <a:rPr lang="en-US" b="1" dirty="0" err="1">
                <a:latin typeface="Trebuchet MS" panose="020B0603020202020204" pitchFamily="34" charset="0"/>
              </a:rPr>
              <a:t>polynomi</a:t>
            </a:r>
            <a:r>
              <a:rPr lang="cs-CZ" b="1" dirty="0" err="1">
                <a:latin typeface="Trebuchet MS" panose="020B0603020202020204" pitchFamily="34" charset="0"/>
              </a:rPr>
              <a:t>ální</a:t>
            </a:r>
            <a:r>
              <a:rPr lang="cs-CZ" b="1" dirty="0">
                <a:latin typeface="Trebuchet MS" panose="020B0603020202020204" pitchFamily="34" charset="0"/>
              </a:rPr>
              <a:t> </a:t>
            </a:r>
            <a:r>
              <a:rPr lang="cs-CZ" dirty="0">
                <a:latin typeface="Trebuchet MS" panose="020B0603020202020204" pitchFamily="34" charset="0"/>
              </a:rPr>
              <a:t>vzdalování…</a:t>
            </a:r>
          </a:p>
        </p:txBody>
      </p:sp>
      <p:sp>
        <p:nvSpPr>
          <p:cNvPr id="42" name="TextovéPole 41"/>
          <p:cNvSpPr txBox="1"/>
          <p:nvPr/>
        </p:nvSpPr>
        <p:spPr>
          <a:xfrm>
            <a:off x="5651863" y="3021245"/>
            <a:ext cx="307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Trebuchet MS" panose="020B0603020202020204" pitchFamily="34" charset="0"/>
              </a:rPr>
              <a:t>Exponenciální</a:t>
            </a:r>
            <a:r>
              <a:rPr lang="en-US" dirty="0">
                <a:latin typeface="Trebuchet MS" panose="020B0603020202020204" pitchFamily="34" charset="0"/>
              </a:rPr>
              <a:t> </a:t>
            </a:r>
            <a:r>
              <a:rPr lang="cs-CZ" dirty="0" err="1">
                <a:latin typeface="Trebuchet MS" panose="020B0603020202020204" pitchFamily="34" charset="0"/>
              </a:rPr>
              <a:t>vz</a:t>
            </a:r>
            <a:r>
              <a:rPr lang="en-US" dirty="0">
                <a:latin typeface="Trebuchet MS" panose="020B0603020202020204" pitchFamily="34" charset="0"/>
              </a:rPr>
              <a:t>d</a:t>
            </a:r>
            <a:r>
              <a:rPr lang="cs-CZ" dirty="0" err="1">
                <a:latin typeface="Trebuchet MS" panose="020B0603020202020204" pitchFamily="34" charset="0"/>
              </a:rPr>
              <a:t>alování</a:t>
            </a:r>
            <a:r>
              <a:rPr lang="cs-CZ" dirty="0">
                <a:latin typeface="Trebuchet MS" panose="020B0603020202020204" pitchFamily="34" charset="0"/>
              </a:rPr>
              <a:t>…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962177" y="3446720"/>
            <a:ext cx="26432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>
                <a:latin typeface="Trebuchet MS" panose="020B0603020202020204" pitchFamily="34" charset="0"/>
              </a:rPr>
              <a:t>… dvou blízkých trajektorií</a:t>
            </a:r>
          </a:p>
        </p:txBody>
      </p:sp>
      <p:pic>
        <p:nvPicPr>
          <p:cNvPr id="20" name="Picture 4" descr="Výsledek obrázku pro butterfly animation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10258" y="1338581"/>
            <a:ext cx="1343488" cy="123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Skupina 20"/>
          <p:cNvGrpSpPr/>
          <p:nvPr/>
        </p:nvGrpSpPr>
        <p:grpSpPr>
          <a:xfrm>
            <a:off x="509868" y="3824572"/>
            <a:ext cx="8310604" cy="1444398"/>
            <a:chOff x="509868" y="5008938"/>
            <a:chExt cx="8310604" cy="1444398"/>
          </a:xfrm>
        </p:grpSpPr>
        <p:pic>
          <p:nvPicPr>
            <p:cNvPr id="22" name="Picture 4" descr="C:\Users\Pavel\Desktop\4.gif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868" y="5008938"/>
              <a:ext cx="1428750" cy="142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 descr="C:\Users\Pavel\Desktop\4a.gif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8618" y="5008938"/>
              <a:ext cx="1428750" cy="142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" descr="C:\Users\Pavel\Desktop\3.gif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4594" y="5024874"/>
              <a:ext cx="1427939" cy="1428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 descr="C:\Users\Pavel\Desktop\3a.gif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2533" y="5024874"/>
              <a:ext cx="1427939" cy="1428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Skupina 25"/>
          <p:cNvGrpSpPr/>
          <p:nvPr/>
        </p:nvGrpSpPr>
        <p:grpSpPr>
          <a:xfrm>
            <a:off x="688558" y="5479334"/>
            <a:ext cx="8169909" cy="886632"/>
            <a:chOff x="688558" y="5479334"/>
            <a:chExt cx="8169909" cy="886632"/>
          </a:xfrm>
        </p:grpSpPr>
        <p:sp>
          <p:nvSpPr>
            <p:cNvPr id="27" name="TextovéPole 26"/>
            <p:cNvSpPr txBox="1"/>
            <p:nvPr/>
          </p:nvSpPr>
          <p:spPr>
            <a:xfrm>
              <a:off x="914992" y="5759758"/>
              <a:ext cx="5316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>
                  <a:latin typeface="Trebuchet MS" panose="020B0603020202020204" pitchFamily="34" charset="0"/>
                </a:rPr>
                <a:t>Nestabilitu měří</a:t>
              </a:r>
              <a:r>
                <a:rPr lang="en-US" dirty="0">
                  <a:latin typeface="Trebuchet MS" panose="020B0603020202020204" pitchFamily="34" charset="0"/>
                </a:rPr>
                <a:t> </a:t>
              </a:r>
              <a:r>
                <a:rPr lang="en-US" b="1" dirty="0">
                  <a:latin typeface="Trebuchet MS" panose="020B0603020202020204" pitchFamily="34" charset="0"/>
                </a:rPr>
                <a:t>L</a:t>
              </a:r>
              <a:r>
                <a:rPr lang="cs-CZ" b="1" dirty="0">
                  <a:latin typeface="Trebuchet MS" panose="020B0603020202020204" pitchFamily="34" charset="0"/>
                </a:rPr>
                <a:t>j</a:t>
              </a:r>
              <a:r>
                <a:rPr lang="en-US" b="1" dirty="0" err="1">
                  <a:latin typeface="Trebuchet MS" panose="020B0603020202020204" pitchFamily="34" charset="0"/>
                </a:rPr>
                <a:t>apunov</a:t>
              </a:r>
              <a:r>
                <a:rPr lang="cs-CZ" b="1" dirty="0" err="1">
                  <a:latin typeface="Trebuchet MS" panose="020B0603020202020204" pitchFamily="34" charset="0"/>
                </a:rPr>
                <a:t>ův</a:t>
              </a:r>
              <a:r>
                <a:rPr lang="en-US" b="1" dirty="0">
                  <a:latin typeface="Trebuchet MS" panose="020B0603020202020204" pitchFamily="34" charset="0"/>
                </a:rPr>
                <a:t> exponent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ovéPole 27"/>
                <p:cNvSpPr txBox="1"/>
                <p:nvPr/>
              </p:nvSpPr>
              <p:spPr>
                <a:xfrm>
                  <a:off x="5483230" y="5522879"/>
                  <a:ext cx="3044295" cy="7972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b="0" i="1" smtClean="0">
                            <a:latin typeface="Cambria Math"/>
                          </a:rPr>
                          <m:t>𝜆</m:t>
                        </m:r>
                        <m:r>
                          <a:rPr lang="en-US" sz="2200" b="0" i="1" smtClean="0">
                            <a:latin typeface="Cambria Math"/>
                          </a:rPr>
                          <m:t>≡</m:t>
                        </m:r>
                        <m:func>
                          <m:func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 b="0" i="0" smtClean="0">
                                    <a:latin typeface="Cambria Math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sz="2200" b="1" i="1" smtClean="0">
                                    <a:latin typeface="Cambria Math"/>
                                  </a:rPr>
                                  <m:t>𝜹</m:t>
                                </m:r>
                                <m:d>
                                  <m:d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200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d>
                              </m:lim>
                            </m:limLow>
                          </m:fName>
                          <m:e>
                            <m:limLow>
                              <m:limLow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 b="0" i="0" smtClean="0">
                                    <a:latin typeface="Cambria Math"/>
                                  </a:rPr>
                                  <m:t>lim</m:t>
                                </m:r>
                              </m:e>
                              <m:lim>
                                <m:r>
                                  <a:rPr lang="en-US" sz="2200" b="0" i="1" smtClean="0">
                                    <a:latin typeface="Cambria Math"/>
                                  </a:rPr>
                                  <m:t>𝑡</m:t>
                                </m:r>
                                <m:r>
                                  <a:rPr lang="en-US" sz="2200" b="0" i="1" smtClean="0">
                                    <a:latin typeface="Cambria Math"/>
                                  </a:rPr>
                                  <m:t>→∞</m:t>
                                </m:r>
                              </m:lim>
                            </m:limLow>
                            <m:f>
                              <m:f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b="0" i="1" smtClean="0">
                                    <a:latin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200" b="0" i="1" smtClean="0">
                                    <a:latin typeface="Cambria Math"/>
                                  </a:rPr>
                                  <m:t>𝑡</m:t>
                                </m:r>
                              </m:den>
                            </m:f>
                          </m:e>
                        </m:func>
                        <m:func>
                          <m:func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latin typeface="Cambria Math"/>
                              </a:rPr>
                              <m:t>ln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200" b="1" i="1">
                                        <a:latin typeface="Cambria Math"/>
                                      </a:rPr>
                                      <m:t>𝜹</m:t>
                                    </m:r>
                                    <m:d>
                                      <m:d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200" i="1">
                                            <a:latin typeface="Cambria Math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e>
                                </m:d>
                              </m:num>
                              <m:den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200" b="1" i="1">
                                        <a:latin typeface="Cambria Math"/>
                                      </a:rPr>
                                      <m:t>𝜹</m:t>
                                    </m:r>
                                    <m:d>
                                      <m:d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200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e>
                                    </m:d>
                                  </m:e>
                                </m:d>
                              </m:den>
                            </m:f>
                          </m:e>
                        </m:func>
                      </m:oMath>
                    </m:oMathPara>
                  </a14:m>
                  <a:endParaRPr lang="cs-CZ" sz="2200" dirty="0"/>
                </a:p>
              </p:txBody>
            </p:sp>
          </mc:Choice>
          <mc:Fallback xmlns="">
            <p:sp>
              <p:nvSpPr>
                <p:cNvPr id="28" name="TextovéPole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3230" y="5522879"/>
                  <a:ext cx="3044295" cy="797270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Obdélník 28"/>
            <p:cNvSpPr/>
            <p:nvPr/>
          </p:nvSpPr>
          <p:spPr>
            <a:xfrm>
              <a:off x="688558" y="5479334"/>
              <a:ext cx="8169909" cy="886632"/>
            </a:xfrm>
            <a:prstGeom prst="rect">
              <a:avLst/>
            </a:prstGeom>
            <a:noFill/>
            <a:ln w="317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33" name="Přímá spojnice 32"/>
          <p:cNvCxnSpPr/>
          <p:nvPr/>
        </p:nvCxnSpPr>
        <p:spPr>
          <a:xfrm>
            <a:off x="482242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Skupina 30"/>
          <p:cNvGrpSpPr/>
          <p:nvPr/>
        </p:nvGrpSpPr>
        <p:grpSpPr>
          <a:xfrm>
            <a:off x="951776" y="2597860"/>
            <a:ext cx="7550331" cy="4023360"/>
            <a:chOff x="1280160" y="522514"/>
            <a:chExt cx="7550331" cy="4023360"/>
          </a:xfrm>
        </p:grpSpPr>
        <p:sp>
          <p:nvSpPr>
            <p:cNvPr id="32" name="Obdélník 31"/>
            <p:cNvSpPr/>
            <p:nvPr/>
          </p:nvSpPr>
          <p:spPr>
            <a:xfrm>
              <a:off x="1280160" y="522514"/>
              <a:ext cx="7550331" cy="40233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B4"/>
              </a:solidFill>
            </a:ln>
            <a:effectLst>
              <a:outerShdw blurRad="635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4" name="Rectangle 11"/>
            <p:cNvSpPr>
              <a:spLocks noChangeArrowheads="1"/>
            </p:cNvSpPr>
            <p:nvPr/>
          </p:nvSpPr>
          <p:spPr bwMode="auto">
            <a:xfrm>
              <a:off x="1393790" y="2459317"/>
              <a:ext cx="238125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MX" altLang="cs-CZ" sz="1600" dirty="0">
                  <a:latin typeface="Trebuchet MS" pitchFamily="34" charset="0"/>
                </a:rPr>
                <a:t>(</a:t>
              </a:r>
              <a:r>
                <a:rPr lang="cs-CZ" altLang="cs-CZ" sz="1600" dirty="0">
                  <a:latin typeface="Trebuchet MS" pitchFamily="34" charset="0"/>
                </a:rPr>
                <a:t>vždy souvisí s nějakou symetrií systému</a:t>
              </a:r>
              <a:r>
                <a:rPr lang="en-US" altLang="cs-CZ" sz="1600" dirty="0">
                  <a:latin typeface="Trebuchet MS" pitchFamily="34" charset="0"/>
                </a:rPr>
                <a:t>)</a:t>
              </a:r>
              <a:endParaRPr lang="cs-CZ" altLang="cs-CZ" sz="1600" b="0" dirty="0">
                <a:latin typeface="Trebuchet MS" pitchFamily="34" charset="0"/>
              </a:endParaRPr>
            </a:p>
          </p:txBody>
        </p:sp>
        <p:sp>
          <p:nvSpPr>
            <p:cNvPr id="35" name="Rectangle 15"/>
            <p:cNvSpPr>
              <a:spLocks noChangeArrowheads="1"/>
            </p:cNvSpPr>
            <p:nvPr/>
          </p:nvSpPr>
          <p:spPr bwMode="auto">
            <a:xfrm>
              <a:off x="1380715" y="3573924"/>
              <a:ext cx="2673124" cy="40322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200" b="0" dirty="0" err="1">
                  <a:solidFill>
                    <a:srgbClr val="0000B4"/>
                  </a:solidFill>
                  <a:latin typeface="Trebuchet MS" pitchFamily="34" charset="0"/>
                </a:rPr>
                <a:t>Integrabilní</a:t>
              </a:r>
              <a:r>
                <a:rPr lang="cs-CZ" altLang="cs-CZ" sz="2200" b="0" dirty="0">
                  <a:solidFill>
                    <a:srgbClr val="0000B4"/>
                  </a:solidFill>
                  <a:latin typeface="Trebuchet MS" pitchFamily="34" charset="0"/>
                </a:rPr>
                <a:t> systém:</a:t>
              </a:r>
            </a:p>
          </p:txBody>
        </p:sp>
        <p:sp>
          <p:nvSpPr>
            <p:cNvPr id="36" name="Rectangle 16"/>
            <p:cNvSpPr>
              <a:spLocks noChangeArrowheads="1"/>
            </p:cNvSpPr>
            <p:nvPr/>
          </p:nvSpPr>
          <p:spPr bwMode="auto">
            <a:xfrm>
              <a:off x="4057020" y="3191211"/>
              <a:ext cx="238125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0" dirty="0">
                  <a:latin typeface="Trebuchet MS" pitchFamily="34" charset="0"/>
                </a:rPr>
                <a:t>Počet nezávislých integrálů pohybu</a:t>
              </a:r>
            </a:p>
          </p:txBody>
        </p:sp>
        <p:sp>
          <p:nvSpPr>
            <p:cNvPr id="38" name="Rectangle 17"/>
            <p:cNvSpPr>
              <a:spLocks noChangeArrowheads="1"/>
            </p:cNvSpPr>
            <p:nvPr/>
          </p:nvSpPr>
          <p:spPr bwMode="auto">
            <a:xfrm>
              <a:off x="6719258" y="3226136"/>
              <a:ext cx="199707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0" dirty="0">
                  <a:latin typeface="Trebuchet MS" pitchFamily="34" charset="0"/>
                </a:rPr>
                <a:t>Počet stupňů volnosti</a:t>
              </a:r>
            </a:p>
          </p:txBody>
        </p:sp>
        <p:sp>
          <p:nvSpPr>
            <p:cNvPr id="41" name="Text Box 18"/>
            <p:cNvSpPr txBox="1">
              <a:spLocks noChangeArrowheads="1"/>
            </p:cNvSpPr>
            <p:nvPr/>
          </p:nvSpPr>
          <p:spPr bwMode="auto">
            <a:xfrm>
              <a:off x="5948460" y="3251447"/>
              <a:ext cx="1255712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cs-CZ" sz="3000" dirty="0">
                  <a:solidFill>
                    <a:srgbClr val="CC3300"/>
                  </a:solidFill>
                  <a:latin typeface="Trebuchet MS" pitchFamily="34" charset="0"/>
                </a:rPr>
                <a:t>=</a:t>
              </a:r>
              <a:endParaRPr lang="cs-CZ" altLang="cs-CZ" sz="3000" dirty="0">
                <a:solidFill>
                  <a:srgbClr val="CC3300"/>
                </a:solidFill>
                <a:latin typeface="Trebuchet MS" pitchFamily="34" charset="0"/>
              </a:endParaRPr>
            </a:p>
          </p:txBody>
        </p:sp>
        <p:sp>
          <p:nvSpPr>
            <p:cNvPr id="43" name="Rectangle 19"/>
            <p:cNvSpPr>
              <a:spLocks noChangeArrowheads="1"/>
            </p:cNvSpPr>
            <p:nvPr/>
          </p:nvSpPr>
          <p:spPr bwMode="auto">
            <a:xfrm>
              <a:off x="4069272" y="3178511"/>
              <a:ext cx="4558161" cy="1149649"/>
            </a:xfrm>
            <a:prstGeom prst="rect">
              <a:avLst/>
            </a:prstGeom>
            <a:noFill/>
            <a:ln w="19050" algn="ctr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3000">
                <a:latin typeface="Trebuchet MS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Obdélník 43"/>
                <p:cNvSpPr/>
                <p:nvPr/>
              </p:nvSpPr>
              <p:spPr>
                <a:xfrm>
                  <a:off x="4376793" y="1223344"/>
                  <a:ext cx="2867708" cy="411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cs-CZ" altLang="cs-CZ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𝐻</m:t>
                        </m:r>
                        <m:r>
                          <a:rPr lang="cs-CZ" altLang="cs-CZ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cs-CZ" altLang="cs-CZ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𝐻</m:t>
                        </m:r>
                        <m:d>
                          <m:dPr>
                            <m:ctrlPr>
                              <a:rPr lang="cs-CZ" altLang="cs-CZ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cs-CZ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en-US" altLang="cs-CZ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cs-CZ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cs-CZ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cs-CZ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" name="Obdélník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76793" y="1223344"/>
                  <a:ext cx="2867708" cy="411331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b="-8955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Obdélník 44"/>
            <p:cNvSpPr/>
            <p:nvPr/>
          </p:nvSpPr>
          <p:spPr>
            <a:xfrm>
              <a:off x="1380715" y="1213567"/>
              <a:ext cx="1816523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altLang="cs-CZ" sz="2200" dirty="0" err="1">
                  <a:solidFill>
                    <a:srgbClr val="0000B4"/>
                  </a:solidFill>
                  <a:latin typeface="Trebuchet MS" pitchFamily="34" charset="0"/>
                </a:rPr>
                <a:t>Hamiltonián</a:t>
              </a:r>
              <a:r>
                <a:rPr lang="cs-CZ" altLang="cs-CZ" sz="2200" dirty="0">
                  <a:solidFill>
                    <a:srgbClr val="0000B4"/>
                  </a:solidFill>
                  <a:latin typeface="Trebuchet MS" pitchFamily="34" charset="0"/>
                </a:rPr>
                <a:t>:</a:t>
              </a:r>
              <a:endParaRPr lang="cs-CZ" sz="2200" dirty="0"/>
            </a:p>
          </p:txBody>
        </p:sp>
        <p:sp>
          <p:nvSpPr>
            <p:cNvPr id="46" name="Obdélník 45"/>
            <p:cNvSpPr/>
            <p:nvPr/>
          </p:nvSpPr>
          <p:spPr>
            <a:xfrm>
              <a:off x="1380715" y="2054866"/>
              <a:ext cx="2265364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altLang="cs-CZ" sz="2200" dirty="0">
                  <a:solidFill>
                    <a:srgbClr val="0000B4"/>
                  </a:solidFill>
                  <a:latin typeface="Trebuchet MS" pitchFamily="34" charset="0"/>
                </a:rPr>
                <a:t>Integrál pohybu:</a:t>
              </a:r>
              <a:endParaRPr lang="cs-CZ" sz="2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ovéPole 46"/>
                <p:cNvSpPr txBox="1"/>
                <p:nvPr/>
              </p:nvSpPr>
              <p:spPr>
                <a:xfrm>
                  <a:off x="4353671" y="2067280"/>
                  <a:ext cx="3694473" cy="4113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/>
                              </a:rPr>
                              <m:t>,…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𝑓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const</m:t>
                        </m:r>
                        <m:r>
                          <a:rPr lang="en-US" b="0" i="0" smtClean="0">
                            <a:latin typeface="Cambria Math"/>
                          </a:rPr>
                          <m:t>.</m:t>
                        </m:r>
                      </m:oMath>
                    </m:oMathPara>
                  </a14:m>
                  <a:endParaRPr lang="cs-CZ" dirty="0"/>
                </a:p>
              </p:txBody>
            </p:sp>
          </mc:Choice>
          <mc:Fallback xmlns="">
            <p:sp>
              <p:nvSpPr>
                <p:cNvPr id="4" name="TextovéPole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53671" y="2067280"/>
                  <a:ext cx="3694473" cy="411395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 b="-7353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Obdélník 47"/>
            <p:cNvSpPr/>
            <p:nvPr/>
          </p:nvSpPr>
          <p:spPr>
            <a:xfrm>
              <a:off x="1380722" y="1634675"/>
              <a:ext cx="2945806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altLang="cs-CZ" sz="2200" dirty="0">
                  <a:solidFill>
                    <a:srgbClr val="0000B4"/>
                  </a:solidFill>
                  <a:latin typeface="Trebuchet MS" pitchFamily="34" charset="0"/>
                </a:rPr>
                <a:t>Konzervativní systém:</a:t>
              </a:r>
              <a:endParaRPr lang="cs-CZ" sz="2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Obdélník 48"/>
                <p:cNvSpPr/>
                <p:nvPr/>
              </p:nvSpPr>
              <p:spPr>
                <a:xfrm>
                  <a:off x="4394211" y="1665452"/>
                  <a:ext cx="174573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cs-CZ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𝐸</m:t>
                        </m:r>
                        <m:r>
                          <a:rPr lang="cs-CZ" altLang="cs-CZ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cs-CZ" altLang="cs-CZ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𝐻</m:t>
                        </m:r>
                        <m:r>
                          <a:rPr lang="en-US" altLang="cs-CZ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altLang="cs-CZ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const</m:t>
                        </m:r>
                        <m:r>
                          <a:rPr lang="en-US" altLang="cs-CZ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.</m:t>
                        </m:r>
                      </m:oMath>
                    </m:oMathPara>
                  </a14:m>
                  <a:endParaRPr lang="cs-CZ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Obdélník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94211" y="1665452"/>
                  <a:ext cx="1745734" cy="369332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ovéPole 49"/>
                <p:cNvSpPr txBox="1"/>
                <p:nvPr/>
              </p:nvSpPr>
              <p:spPr>
                <a:xfrm>
                  <a:off x="4263576" y="2558971"/>
                  <a:ext cx="2139179" cy="4483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Poisson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=0</m:t>
                        </m:r>
                      </m:oMath>
                    </m:oMathPara>
                  </a14:m>
                  <a:endParaRPr lang="cs-CZ" dirty="0"/>
                </a:p>
              </p:txBody>
            </p:sp>
          </mc:Choice>
          <mc:Fallback xmlns="">
            <p:sp>
              <p:nvSpPr>
                <p:cNvPr id="5" name="TextovéPole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3576" y="2558971"/>
                  <a:ext cx="2139179" cy="448392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 b="-4110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TextovéPole 50"/>
            <p:cNvSpPr txBox="1"/>
            <p:nvPr/>
          </p:nvSpPr>
          <p:spPr>
            <a:xfrm>
              <a:off x="4069271" y="3962399"/>
              <a:ext cx="4558161" cy="369332"/>
            </a:xfrm>
            <a:prstGeom prst="rect">
              <a:avLst/>
            </a:prstGeom>
            <a:solidFill>
              <a:srgbClr val="FFCC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>
                  <a:latin typeface="Trebuchet MS" panose="020B0603020202020204" pitchFamily="34" charset="0"/>
                </a:rPr>
                <a:t>Všechny trajektorie </a:t>
              </a:r>
              <a:r>
                <a:rPr lang="cs-CZ" b="1" dirty="0" err="1">
                  <a:latin typeface="Trebuchet MS" panose="020B0603020202020204" pitchFamily="34" charset="0"/>
                </a:rPr>
                <a:t>kvaziperiodické</a:t>
              </a:r>
              <a:endParaRPr lang="cs-CZ" b="1" dirty="0">
                <a:latin typeface="Trebuchet MS" panose="020B0603020202020204" pitchFamily="34" charset="0"/>
              </a:endParaRPr>
            </a:p>
          </p:txBody>
        </p:sp>
        <p:sp>
          <p:nvSpPr>
            <p:cNvPr id="52" name="TextovéPole 51"/>
            <p:cNvSpPr txBox="1"/>
            <p:nvPr/>
          </p:nvSpPr>
          <p:spPr>
            <a:xfrm>
              <a:off x="1280160" y="630091"/>
              <a:ext cx="75503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u="sng" dirty="0" err="1">
                  <a:solidFill>
                    <a:srgbClr val="0000B4"/>
                  </a:solidFill>
                  <a:latin typeface="Trebuchet MS" panose="020B0603020202020204" pitchFamily="34" charset="0"/>
                </a:rPr>
                <a:t>Integrabilita</a:t>
              </a:r>
              <a:endParaRPr lang="cs-CZ" sz="2800" u="sng" dirty="0">
                <a:solidFill>
                  <a:srgbClr val="0000B4"/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53" name="TextovéPole 52"/>
          <p:cNvSpPr txBox="1"/>
          <p:nvPr/>
        </p:nvSpPr>
        <p:spPr>
          <a:xfrm>
            <a:off x="482242" y="967241"/>
            <a:ext cx="4842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u="sng" dirty="0">
                <a:solidFill>
                  <a:srgbClr val="0000B4"/>
                </a:solidFill>
                <a:latin typeface="Trebuchet MS" panose="020B0603020202020204" pitchFamily="34" charset="0"/>
              </a:rPr>
              <a:t>Stabilní</a:t>
            </a:r>
            <a:r>
              <a:rPr lang="en-US" sz="2000" dirty="0">
                <a:solidFill>
                  <a:srgbClr val="0000B4"/>
                </a:solidFill>
                <a:latin typeface="Trebuchet MS" panose="020B0603020202020204" pitchFamily="34" charset="0"/>
              </a:rPr>
              <a:t> </a:t>
            </a:r>
            <a:r>
              <a:rPr lang="en-US" sz="1500" dirty="0">
                <a:solidFill>
                  <a:srgbClr val="0000B4"/>
                </a:solidFill>
                <a:latin typeface="Trebuchet MS" panose="020B0603020202020204" pitchFamily="34" charset="0"/>
              </a:rPr>
              <a:t>(</a:t>
            </a:r>
            <a:r>
              <a:rPr lang="cs-CZ" sz="1500" dirty="0">
                <a:solidFill>
                  <a:srgbClr val="0000B4"/>
                </a:solidFill>
                <a:latin typeface="Trebuchet MS" panose="020B0603020202020204" pitchFamily="34" charset="0"/>
              </a:rPr>
              <a:t>regulární</a:t>
            </a:r>
            <a:r>
              <a:rPr lang="en-US" sz="1500" dirty="0">
                <a:solidFill>
                  <a:srgbClr val="0000B4"/>
                </a:solidFill>
                <a:latin typeface="Trebuchet MS" panose="020B0603020202020204" pitchFamily="34" charset="0"/>
              </a:rPr>
              <a:t>, </a:t>
            </a:r>
            <a:r>
              <a:rPr lang="cs-CZ" sz="1500" dirty="0" err="1">
                <a:solidFill>
                  <a:srgbClr val="0000B4"/>
                </a:solidFill>
                <a:latin typeface="Trebuchet MS" panose="020B0603020202020204" pitchFamily="34" charset="0"/>
              </a:rPr>
              <a:t>kvaziperiodická</a:t>
            </a:r>
            <a:r>
              <a:rPr lang="en-US" sz="1500" dirty="0">
                <a:solidFill>
                  <a:srgbClr val="0000B4"/>
                </a:solidFill>
                <a:latin typeface="Trebuchet MS" panose="020B0603020202020204" pitchFamily="34" charset="0"/>
              </a:rPr>
              <a:t>) </a:t>
            </a:r>
            <a:r>
              <a:rPr lang="cs-CZ" sz="2000" u="sng" dirty="0">
                <a:solidFill>
                  <a:srgbClr val="0000B4"/>
                </a:solidFill>
                <a:latin typeface="Trebuchet MS" panose="020B0603020202020204" pitchFamily="34" charset="0"/>
              </a:rPr>
              <a:t>trajektorie</a:t>
            </a:r>
          </a:p>
        </p:txBody>
      </p:sp>
    </p:spTree>
    <p:extLst>
      <p:ext uri="{BB962C8B-B14F-4D97-AF65-F5344CB8AC3E}">
        <p14:creationId xmlns:p14="http://schemas.microsoft.com/office/powerpoint/2010/main" val="398278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556"/>
            <a:ext cx="9153548" cy="609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40053" y="41087"/>
            <a:ext cx="2786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u="sng" dirty="0">
                <a:solidFill>
                  <a:schemeClr val="bg1"/>
                </a:solidFill>
                <a:latin typeface="Trebuchet MS" panose="020B0603020202020204" pitchFamily="34" charset="0"/>
              </a:rPr>
              <a:t>Pekařská </a:t>
            </a:r>
          </a:p>
          <a:p>
            <a:pPr algn="ctr"/>
            <a:r>
              <a:rPr lang="cs-CZ" sz="3200" u="sng" dirty="0">
                <a:solidFill>
                  <a:schemeClr val="bg1"/>
                </a:solidFill>
                <a:latin typeface="Trebuchet MS" panose="020B0603020202020204" pitchFamily="34" charset="0"/>
              </a:rPr>
              <a:t>transformace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5AB4C5-B7B9-4B08-B43A-FD2E33DA52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41" y="1404559"/>
            <a:ext cx="2083165" cy="117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904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556"/>
            <a:ext cx="9153548" cy="609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0053" y="41087"/>
            <a:ext cx="2786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u="sng" dirty="0">
                <a:solidFill>
                  <a:schemeClr val="bg1"/>
                </a:solidFill>
                <a:latin typeface="Trebuchet MS" panose="020B0603020202020204" pitchFamily="34" charset="0"/>
              </a:rPr>
              <a:t>Pekařská </a:t>
            </a:r>
          </a:p>
          <a:p>
            <a:pPr algn="ctr"/>
            <a:r>
              <a:rPr lang="cs-CZ" sz="3200" u="sng" dirty="0">
                <a:solidFill>
                  <a:schemeClr val="bg1"/>
                </a:solidFill>
                <a:latin typeface="Trebuchet MS" panose="020B0603020202020204" pitchFamily="34" charset="0"/>
              </a:rPr>
              <a:t>transformace</a:t>
            </a:r>
          </a:p>
        </p:txBody>
      </p:sp>
      <p:pic>
        <p:nvPicPr>
          <p:cNvPr id="8" name="Picture 2" descr="https://upload.wikimedia.org/wikipedia/commons/8/8c/Baker%27s_map_mixin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0" y="3683744"/>
            <a:ext cx="4649104" cy="30994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/>
              <p:cNvSpPr txBox="1"/>
              <p:nvPr/>
            </p:nvSpPr>
            <p:spPr>
              <a:xfrm>
                <a:off x="4728799" y="5359325"/>
                <a:ext cx="4415201" cy="1155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  <m:r>
                        <a:rPr lang="en-US" sz="1400" b="0" i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ctrl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m:rPr>
                                        <m:brk m:alnAt="7"/>
                                      </m:r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,</m:t>
                                    </m:r>
                                    <m:f>
                                      <m:fPr>
                                        <m:ctrlP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US" sz="1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effectLst>
                                                  <a:outerShdw blurRad="38100" dist="38100" dir="2700000" algn="tl">
                                                    <a:srgbClr val="000000">
                                                      <a:alpha val="43137"/>
                                                    </a:srgb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1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effectLst>
                                                  <a:outerShdw blurRad="38100" dist="38100" dir="2700000" algn="tl">
                                                    <a:srgbClr val="000000">
                                                      <a:alpha val="43137"/>
                                                    </a:srgbClr>
                                                  </a:outerShdw>
                                                </a:effectLst>
                                                <a:latin typeface="Cambria Math"/>
                                              </a:rPr>
                                              <m:t>𝑦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1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effectLst>
                                                  <a:outerShdw blurRad="38100" dist="38100" dir="2700000" algn="tl">
                                                    <a:srgbClr val="000000">
                                                      <a:alpha val="43137"/>
                                                    </a:srgbClr>
                                                  </a:outerShdw>
                                                </a:effectLst>
                                                <a:latin typeface="Cambria Math"/>
                                              </a:rPr>
                                              <m:t>𝑛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n-US" sz="1400" b="0" i="0" smtClean="0"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p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 b="0" i="0" smtClean="0"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ro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∈</m:t>
                                </m:r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0,</m:t>
                                    </m:r>
                                    <m:f>
                                      <m:fPr>
                                        <m:ctrlP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 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ctrl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,</m:t>
                                    </m:r>
                                    <m:f>
                                      <m:fPr>
                                        <m:ctrlP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US" sz="1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effectLst>
                                                  <a:outerShdw blurRad="38100" dist="38100" dir="2700000" algn="tl">
                                                    <a:srgbClr val="000000">
                                                      <a:alpha val="43137"/>
                                                    </a:srgbClr>
                                                  </a:outerShdw>
                                                </a:effectLst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effectLst>
                                                  <a:outerShdw blurRad="38100" dist="38100" dir="2700000" algn="tl">
                                                    <a:srgbClr val="000000">
                                                      <a:alpha val="43137"/>
                                                    </a:srgbClr>
                                                  </a:outerShdw>
                                                </a:effectLst>
                                                <a:latin typeface="Cambria Math"/>
                                              </a:rPr>
                                              <m:t>𝑦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effectLst>
                                                  <a:outerShdw blurRad="38100" dist="38100" dir="2700000" algn="tl">
                                                    <a:srgbClr val="000000">
                                                      <a:alpha val="43137"/>
                                                    </a:srgbClr>
                                                  </a:outerShdw>
                                                </a:effectLst>
                                                <a:latin typeface="Cambria Math"/>
                                              </a:rPr>
                                              <m:t>𝑛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d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 b="0" i="0" smtClean="0"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pro</m:t>
                                </m:r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  </m:t>
                                </m:r>
                                <m:sSub>
                                  <m:sSubPr>
                                    <m:ctrl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∈</m:t>
                                </m:r>
                                <m:d>
                                  <m:dPr>
                                    <m:ctrl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,1</m:t>
                                    </m:r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cs-CZ" sz="1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" name="TextovéPo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8799" y="5359325"/>
                <a:ext cx="4415201" cy="1155124"/>
              </a:xfrm>
              <a:prstGeom prst="rect">
                <a:avLst/>
              </a:prstGeom>
              <a:blipFill rotWithShape="1">
                <a:blip r:embed="rId4"/>
                <a:stretch>
                  <a:fillRect b="-157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/>
              <p:cNvSpPr txBox="1"/>
              <p:nvPr/>
            </p:nvSpPr>
            <p:spPr>
              <a:xfrm>
                <a:off x="4292722" y="6191644"/>
                <a:ext cx="3840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cs-CZ" i="1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2722" y="6191644"/>
                <a:ext cx="384016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195339" y="3683744"/>
                <a:ext cx="3840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/>
                        </a:rPr>
                        <m:t>𝑦</m:t>
                      </m:r>
                    </m:oMath>
                  </m:oMathPara>
                </a14:m>
                <a:endParaRPr lang="cs-CZ" i="1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339" y="3683744"/>
                <a:ext cx="384016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ovéPole 4"/>
          <p:cNvSpPr txBox="1"/>
          <p:nvPr/>
        </p:nvSpPr>
        <p:spPr>
          <a:xfrm>
            <a:off x="4188841" y="766387"/>
            <a:ext cx="3666264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rebuchet MS" panose="020B0603020202020204" pitchFamily="34" charset="0"/>
              </a:rPr>
              <a:t>Klasick</a:t>
            </a:r>
            <a:r>
              <a:rPr lang="cs-CZ" sz="2400" dirty="0">
                <a:latin typeface="Trebuchet MS" panose="020B0603020202020204" pitchFamily="34" charset="0"/>
              </a:rPr>
              <a:t>ý chaos: </a:t>
            </a:r>
            <a:r>
              <a:rPr lang="cs-CZ" sz="2400" b="1" dirty="0">
                <a:solidFill>
                  <a:srgbClr val="C00000"/>
                </a:solidFill>
                <a:latin typeface="Trebuchet MS" panose="020B0603020202020204" pitchFamily="34" charset="0"/>
              </a:rPr>
              <a:t>mísení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065AC4-4AD5-4D8C-991A-44C8049A6A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41" y="1404559"/>
            <a:ext cx="2083165" cy="117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8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1798</Words>
  <Application>Microsoft Office PowerPoint</Application>
  <PresentationFormat>On-screen Show (4:3)</PresentationFormat>
  <Paragraphs>379</Paragraphs>
  <Slides>32</Slides>
  <Notes>22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Book Antiqua</vt:lpstr>
      <vt:lpstr>Symbol</vt:lpstr>
      <vt:lpstr>Calibri</vt:lpstr>
      <vt:lpstr>Arial</vt:lpstr>
      <vt:lpstr>Cambria Math</vt:lpstr>
      <vt:lpstr>Trebuchet MS</vt:lpstr>
      <vt:lpstr>Times New Roman</vt:lpstr>
      <vt:lpstr>Motiv systému Office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Dvojné kyvadlo</vt:lpstr>
      <vt:lpstr>Poincarého řezy</vt:lpstr>
      <vt:lpstr>Poincarého řezy</vt:lpstr>
      <vt:lpstr>Kvocient regularity</vt:lpstr>
      <vt:lpstr>Kvocient regularity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Dvojné kyvadlo: Kvantování</vt:lpstr>
      <vt:lpstr>Dvojné kyvadlo: Peresova mřížka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2019-04-15T13:49:26Z</dcterms:created>
  <dcterms:modified xsi:type="dcterms:W3CDTF">2023-05-29T08:11:03Z</dcterms:modified>
</cp:coreProperties>
</file>